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56" r:id="rId2"/>
    <p:sldId id="270" r:id="rId3"/>
    <p:sldId id="264" r:id="rId4"/>
    <p:sldId id="271" r:id="rId5"/>
    <p:sldId id="268" r:id="rId6"/>
    <p:sldId id="257" r:id="rId7"/>
    <p:sldId id="261" r:id="rId8"/>
    <p:sldId id="262" r:id="rId9"/>
    <p:sldId id="263" r:id="rId10"/>
    <p:sldId id="258" r:id="rId11"/>
    <p:sldId id="265" r:id="rId12"/>
    <p:sldId id="260" r:id="rId13"/>
    <p:sldId id="259" r:id="rId14"/>
    <p:sldId id="267" r:id="rId15"/>
    <p:sldId id="269" r:id="rId16"/>
    <p:sldId id="266"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210" autoAdjust="0"/>
    <p:restoredTop sz="43811" autoAdjust="0"/>
  </p:normalViewPr>
  <p:slideViewPr>
    <p:cSldViewPr>
      <p:cViewPr>
        <p:scale>
          <a:sx n="41" d="100"/>
          <a:sy n="41" d="100"/>
        </p:scale>
        <p:origin x="-2436" y="-22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DF4A041-B8AF-4E14-A034-F035C322ABB2}" type="datetimeFigureOut">
              <a:rPr lang="en-US" smtClean="0"/>
              <a:t>9/28/2014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85BE903-0406-44B6-9368-B6BC3A31531D}" type="slidenum">
              <a:rPr lang="en-US" smtClean="0"/>
              <a:t>‹#›</a:t>
            </a:fld>
            <a:endParaRPr lang="en-US"/>
          </a:p>
        </p:txBody>
      </p:sp>
    </p:spTree>
    <p:extLst>
      <p:ext uri="{BB962C8B-B14F-4D97-AF65-F5344CB8AC3E}">
        <p14:creationId xmlns:p14="http://schemas.microsoft.com/office/powerpoint/2010/main" val="29346654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www.youtube.com/watch?v=YS9WEFJrFfY" TargetMode="External"/><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easthamptonstar.com/Books/2013402/All-Her-Ducks-Row" TargetMode="External"/><Relationship Id="rId2" Type="http://schemas.openxmlformats.org/officeDocument/2006/relationships/slide" Target="../slides/slide11.xml"/><Relationship Id="rId1" Type="http://schemas.openxmlformats.org/officeDocument/2006/relationships/notesMaster" Target="../notesMasters/notesMaster1.xml"/><Relationship Id="rId4" Type="http://schemas.openxmlformats.org/officeDocument/2006/relationships/hyperlink" Target="http://www.sturdyforcommonthings.com/2013/03/review-lucky-ducklings/" TargetMode="Externa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www.candacefleming.com/books/bk_mechanicalfish.html" TargetMode="External"/><Relationship Id="rId2" Type="http://schemas.openxmlformats.org/officeDocument/2006/relationships/slide" Target="../slides/slide12.xml"/><Relationship Id="rId1" Type="http://schemas.openxmlformats.org/officeDocument/2006/relationships/notesMaster" Target="../notesMasters/notesMaster1.xml"/><Relationship Id="rId4" Type="http://schemas.openxmlformats.org/officeDocument/2006/relationships/hyperlink" Target="http://www.boriskulikov.com/" TargetMode="Externa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asplashofredbook.com/" TargetMode="External"/><Relationship Id="rId2" Type="http://schemas.openxmlformats.org/officeDocument/2006/relationships/slide" Target="../slides/slide13.xml"/><Relationship Id="rId1" Type="http://schemas.openxmlformats.org/officeDocument/2006/relationships/notesMaster" Target="../notesMasters/notesMaster1.xml"/><Relationship Id="rId5" Type="http://schemas.openxmlformats.org/officeDocument/2006/relationships/hyperlink" Target="http://melissasweet.net/" TargetMode="External"/><Relationship Id="rId4" Type="http://schemas.openxmlformats.org/officeDocument/2006/relationships/hyperlink" Target="http://www.jenbryant.com/" TargetMode="Externa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jackprelutsky.com/" TargetMode="External"/><Relationship Id="rId2" Type="http://schemas.openxmlformats.org/officeDocument/2006/relationships/slide" Target="../slides/slide14.xml"/><Relationship Id="rId1" Type="http://schemas.openxmlformats.org/officeDocument/2006/relationships/notesMaster" Target="../notesMasters/notesMaster1.xml"/><Relationship Id="rId6" Type="http://schemas.openxmlformats.org/officeDocument/2006/relationships/hyperlink" Target="http://www.poetryfoundation.org/bio/jack-prelutsky" TargetMode="External"/><Relationship Id="rId5" Type="http://schemas.openxmlformats.org/officeDocument/2006/relationships/hyperlink" Target="http://www.poets.org/poet.php/prmPID/68" TargetMode="External"/><Relationship Id="rId4" Type="http://schemas.openxmlformats.org/officeDocument/2006/relationships/hyperlink" Target="http://pocketfulofpoems.wikispaces.com/Jack+Prelutsky" TargetMode="Externa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hmhbooks.com/hmh/site/hmhbooks/authordetails?authorName=Josh%20Schneider" TargetMode="External"/><Relationship Id="rId2" Type="http://schemas.openxmlformats.org/officeDocument/2006/relationships/slide" Target="../slides/slide15.xml"/><Relationship Id="rId1" Type="http://schemas.openxmlformats.org/officeDocument/2006/relationships/notesMaster" Target="../notesMasters/notesMaster1.xml"/><Relationship Id="rId4" Type="http://schemas.openxmlformats.org/officeDocument/2006/relationships/hyperlink" Target="http://www.teachingbooks.net/tb.cgi?tid=28806" TargetMode="Externa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www.lindasuepark.com/" TargetMode="External"/><Relationship Id="rId2" Type="http://schemas.openxmlformats.org/officeDocument/2006/relationships/slide" Target="../slides/slide16.xml"/><Relationship Id="rId1" Type="http://schemas.openxmlformats.org/officeDocument/2006/relationships/notesMaster" Target="../notesMasters/notesMaster1.xml"/><Relationship Id="rId5" Type="http://schemas.openxmlformats.org/officeDocument/2006/relationships/hyperlink" Target="http://www.mattphelan.com/" TargetMode="External"/><Relationship Id="rId4" Type="http://schemas.openxmlformats.org/officeDocument/2006/relationships/hyperlink" Target="http://www.youtube.com/watch?J=2t3Ta3J-TFs" TargetMode="Externa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www.claudiamills.com/"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www.juliesternberg.com/index.html" TargetMode="External"/><Relationship Id="rId2" Type="http://schemas.openxmlformats.org/officeDocument/2006/relationships/slide" Target="../slides/slide4.xml"/><Relationship Id="rId1" Type="http://schemas.openxmlformats.org/officeDocument/2006/relationships/notesMaster" Target="../notesMasters/notesMaster1.xml"/><Relationship Id="rId5" Type="http://schemas.openxmlformats.org/officeDocument/2006/relationships/hyperlink" Target="http://www.teachmentortexts.com/2013/06/like-bug-juice-on-burger.html" TargetMode="External"/><Relationship Id="rId4" Type="http://schemas.openxmlformats.org/officeDocument/2006/relationships/hyperlink" Target="http://www.matthewcordell.com/work.html" TargetMode="Externa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paceshipsandlaserbeams.com/blog/2013/10/party-central/how-to-plan-a-dragons-love-tacos-party" TargetMode="External"/><Relationship Id="rId2" Type="http://schemas.openxmlformats.org/officeDocument/2006/relationships/slide" Target="../slides/slide5.xml"/><Relationship Id="rId1" Type="http://schemas.openxmlformats.org/officeDocument/2006/relationships/notesMaster" Target="../notesMasters/notesMaster1.xml"/><Relationship Id="rId6" Type="http://schemas.openxmlformats.org/officeDocument/2006/relationships/hyperlink" Target="http://www.danielsalmieri.com/" TargetMode="External"/><Relationship Id="rId5" Type="http://schemas.openxmlformats.org/officeDocument/2006/relationships/hyperlink" Target="http://www.pinterest.com/achampagne2nd/dragons-love-tacos/" TargetMode="External"/><Relationship Id="rId4" Type="http://schemas.openxmlformats.org/officeDocument/2006/relationships/hyperlink" Target="http://bookboxdaily.scholastic.com/2013/12/17/dragons-love-tacos-video-and-contest/" TargetMode="Externa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www.jonathanbean.com/" TargetMode="External"/><Relationship Id="rId2" Type="http://schemas.openxmlformats.org/officeDocument/2006/relationships/slide" Target="../slides/slide6.xml"/><Relationship Id="rId1" Type="http://schemas.openxmlformats.org/officeDocument/2006/relationships/notesMaster" Target="../notesMasters/notesMaster1.xml"/><Relationship Id="rId6" Type="http://schemas.openxmlformats.org/officeDocument/2006/relationships/hyperlink" Target="http://vimeo.com/77498370" TargetMode="External"/><Relationship Id="rId5" Type="http://schemas.openxmlformats.org/officeDocument/2006/relationships/hyperlink" Target="http://us.macmillan.com/buildingourhouse/JonathanBean" TargetMode="External"/><Relationship Id="rId4" Type="http://schemas.openxmlformats.org/officeDocument/2006/relationships/hyperlink" Target="http://www.slj.com/2013/02/authors-illustrators/interviews/from-the-ground-up-jonathan-bean-and-the-art-of-the-story/" TargetMode="Externa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www.youtube.com/watch?v=Cx7zlRbDaA4" TargetMode="External"/><Relationship Id="rId2" Type="http://schemas.openxmlformats.org/officeDocument/2006/relationships/slide" Target="../slides/slide7.xml"/><Relationship Id="rId1" Type="http://schemas.openxmlformats.org/officeDocument/2006/relationships/notesMaster" Target="../notesMasters/notesMaster1.xml"/><Relationship Id="rId5" Type="http://schemas.openxmlformats.org/officeDocument/2006/relationships/hyperlink" Target="http://100scopenotes.com/2013/04/29/review-arnie-the-doughnut-bowling-alley-bandit-by-laurie-keller/" TargetMode="External"/><Relationship Id="rId4" Type="http://schemas.openxmlformats.org/officeDocument/2006/relationships/hyperlink" Target="http://www.lauriekeller.com/" TargetMode="Externa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www.meghan-mccarthy.com/daredevil.html"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www.youtube.com/watch?v=wErETBM5Apk"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www.peterbrownstudio.com/" TargetMode="External"/><Relationship Id="rId2" Type="http://schemas.openxmlformats.org/officeDocument/2006/relationships/slide" Target="../slides/slide10.xml"/><Relationship Id="rId1" Type="http://schemas.openxmlformats.org/officeDocument/2006/relationships/notesMaster" Target="../notesMasters/notesMaster1.xml"/><Relationship Id="rId5" Type="http://schemas.openxmlformats.org/officeDocument/2006/relationships/hyperlink" Target="http://vimeo.com/80293481" TargetMode="External"/><Relationship Id="rId4" Type="http://schemas.openxmlformats.org/officeDocument/2006/relationships/hyperlink" Target="https://www.youtube.com/watch?v=ottMpeIDzV0"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i="1" kern="1200" dirty="0" smtClean="0">
                <a:solidFill>
                  <a:schemeClr val="tx1"/>
                </a:solidFill>
                <a:latin typeface="+mn-lt"/>
                <a:ea typeface="+mn-ea"/>
                <a:cs typeface="+mn-cs"/>
              </a:rPr>
              <a:t>The Dark</a:t>
            </a:r>
            <a:r>
              <a:rPr lang="en-US" sz="1200" b="1" kern="1200" dirty="0" smtClean="0">
                <a:solidFill>
                  <a:schemeClr val="tx1"/>
                </a:solidFill>
                <a:latin typeface="+mn-lt"/>
                <a:ea typeface="+mn-ea"/>
                <a:cs typeface="+mn-cs"/>
              </a:rPr>
              <a:t> by Lemony </a:t>
            </a:r>
            <a:r>
              <a:rPr lang="en-US" sz="1200" b="1" kern="1200" dirty="0" err="1" smtClean="0">
                <a:solidFill>
                  <a:schemeClr val="tx1"/>
                </a:solidFill>
                <a:latin typeface="+mn-lt"/>
                <a:ea typeface="+mn-ea"/>
                <a:cs typeface="+mn-cs"/>
              </a:rPr>
              <a:t>Snicket</a:t>
            </a:r>
            <a:r>
              <a:rPr lang="en-US" sz="1200" b="1" kern="1200" dirty="0" smtClean="0">
                <a:solidFill>
                  <a:schemeClr val="tx1"/>
                </a:solidFill>
                <a:latin typeface="+mn-lt"/>
                <a:ea typeface="+mn-ea"/>
                <a:cs typeface="+mn-cs"/>
              </a:rPr>
              <a:t> and illustrated by Jon </a:t>
            </a:r>
            <a:r>
              <a:rPr lang="en-US" sz="1200" b="1" kern="1200" dirty="0" err="1" smtClean="0">
                <a:solidFill>
                  <a:schemeClr val="tx1"/>
                </a:solidFill>
                <a:latin typeface="+mn-lt"/>
                <a:ea typeface="+mn-ea"/>
                <a:cs typeface="+mn-cs"/>
              </a:rPr>
              <a:t>Klassen</a:t>
            </a:r>
            <a:endParaRPr lang="en-US" sz="1200" b="1" kern="1200" dirty="0" smtClean="0">
              <a:solidFill>
                <a:schemeClr val="tx1"/>
              </a:solidFill>
              <a:latin typeface="+mn-lt"/>
              <a:ea typeface="+mn-ea"/>
              <a:cs typeface="+mn-cs"/>
            </a:endParaRP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What are you afraid of?  Monsters?  Zombies?  Giant pickles?  Well, Laszlo is afraid of the dark.  He is always ready with his flashlight close by.  One night, the dark visits Laszlo.  The dark lures Laszlo to the basement.  His bravery shines through and he meets the dark, face to face.  A surprising lesson awaits Laszlo in the bottom of an old chest of drawers.  What will he see when he opens it?  A young boy and a common childhood fear are paired together to spread the message of “it is not as bad as it seems”.  </a:t>
            </a:r>
          </a:p>
          <a:p>
            <a:endParaRPr lang="en-US" sz="1200" kern="1200" dirty="0" smtClean="0">
              <a:solidFill>
                <a:schemeClr val="tx1"/>
              </a:solidFill>
              <a:latin typeface="+mn-lt"/>
              <a:ea typeface="+mn-ea"/>
              <a:cs typeface="+mn-cs"/>
            </a:endParaRPr>
          </a:p>
          <a:p>
            <a:pPr lvl="0">
              <a:buFont typeface="Arial" pitchFamily="34" charset="0"/>
              <a:buChar char="•"/>
            </a:pPr>
            <a:r>
              <a:rPr lang="en-US" sz="1200" kern="1200" dirty="0" smtClean="0">
                <a:solidFill>
                  <a:schemeClr val="tx1"/>
                </a:solidFill>
                <a:latin typeface="+mn-lt"/>
                <a:ea typeface="+mn-ea"/>
                <a:cs typeface="+mn-cs"/>
              </a:rPr>
              <a:t>Book Trailer link    </a:t>
            </a:r>
            <a:r>
              <a:rPr lang="en-US" sz="1200" u="sng" kern="1200" dirty="0" smtClean="0">
                <a:solidFill>
                  <a:schemeClr val="tx1"/>
                </a:solidFill>
                <a:latin typeface="+mn-lt"/>
                <a:ea typeface="+mn-ea"/>
                <a:cs typeface="+mn-cs"/>
                <a:hlinkClick r:id="rId3"/>
              </a:rPr>
              <a:t>http://www.youtube.com/watch?v=YS9WEFJrFfY</a:t>
            </a:r>
            <a:endParaRPr lang="en-US" sz="1200" kern="1200" dirty="0" smtClean="0">
              <a:solidFill>
                <a:schemeClr val="tx1"/>
              </a:solidFill>
              <a:latin typeface="+mn-lt"/>
              <a:ea typeface="+mn-ea"/>
              <a:cs typeface="+mn-cs"/>
            </a:endParaRPr>
          </a:p>
          <a:p>
            <a:pPr lvl="0">
              <a:buFont typeface="Arial" pitchFamily="34" charset="0"/>
              <a:buChar char="•"/>
            </a:pPr>
            <a:r>
              <a:rPr lang="en-US" sz="1200" kern="1200" dirty="0" err="1" smtClean="0">
                <a:solidFill>
                  <a:schemeClr val="tx1"/>
                </a:solidFill>
                <a:latin typeface="+mn-lt"/>
                <a:ea typeface="+mn-ea"/>
                <a:cs typeface="+mn-cs"/>
              </a:rPr>
              <a:t>Lexile</a:t>
            </a:r>
            <a:r>
              <a:rPr lang="en-US" sz="1200" kern="1200" dirty="0" smtClean="0">
                <a:solidFill>
                  <a:schemeClr val="tx1"/>
                </a:solidFill>
                <a:latin typeface="+mn-lt"/>
                <a:ea typeface="+mn-ea"/>
                <a:cs typeface="+mn-cs"/>
              </a:rPr>
              <a:t> level: AD 660</a:t>
            </a:r>
          </a:p>
          <a:p>
            <a:endParaRPr lang="en-US" dirty="0"/>
          </a:p>
        </p:txBody>
      </p:sp>
      <p:sp>
        <p:nvSpPr>
          <p:cNvPr id="4" name="Slide Number Placeholder 3"/>
          <p:cNvSpPr>
            <a:spLocks noGrp="1"/>
          </p:cNvSpPr>
          <p:nvPr>
            <p:ph type="sldNum" sz="quarter" idx="10"/>
          </p:nvPr>
        </p:nvSpPr>
        <p:spPr/>
        <p:txBody>
          <a:bodyPr/>
          <a:lstStyle/>
          <a:p>
            <a:fld id="{885BE903-0406-44B6-9368-B6BC3A31531D}" type="slidenum">
              <a:rPr lang="en-US" smtClean="0"/>
              <a:t>2</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i="1" kern="1200" dirty="0" smtClean="0">
                <a:solidFill>
                  <a:schemeClr val="tx1"/>
                </a:solidFill>
                <a:latin typeface="+mn-lt"/>
                <a:ea typeface="+mn-ea"/>
                <a:cs typeface="+mn-cs"/>
              </a:rPr>
              <a:t>A True Rescue Story: Lucky Duckling</a:t>
            </a:r>
            <a:r>
              <a:rPr lang="en-US" sz="1200" i="1" kern="1200" dirty="0" smtClean="0">
                <a:solidFill>
                  <a:schemeClr val="tx1"/>
                </a:solidFill>
                <a:latin typeface="+mn-lt"/>
                <a:ea typeface="+mn-ea"/>
                <a:cs typeface="+mn-cs"/>
              </a:rPr>
              <a:t> </a:t>
            </a:r>
            <a:r>
              <a:rPr lang="en-US" sz="1200" b="1" kern="1200" dirty="0" smtClean="0">
                <a:solidFill>
                  <a:schemeClr val="tx1"/>
                </a:solidFill>
                <a:latin typeface="+mn-lt"/>
                <a:ea typeface="+mn-ea"/>
                <a:cs typeface="+mn-cs"/>
              </a:rPr>
              <a:t>by Eva Moore and illustrated by Nancy Carpenter</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On a beautiful sunny day, Mama Duck decided to leave her peaceful pond in the park and take her five ducklings, </a:t>
            </a:r>
            <a:r>
              <a:rPr lang="en-US" sz="1200" kern="1200" dirty="0" err="1" smtClean="0">
                <a:solidFill>
                  <a:schemeClr val="tx1"/>
                </a:solidFill>
                <a:latin typeface="+mn-lt"/>
                <a:ea typeface="+mn-ea"/>
                <a:cs typeface="+mn-cs"/>
              </a:rPr>
              <a:t>Pipin</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Bippin</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Tippin</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Dippin</a:t>
            </a:r>
            <a:r>
              <a:rPr lang="en-US" sz="1200" kern="1200" dirty="0" smtClean="0">
                <a:solidFill>
                  <a:schemeClr val="tx1"/>
                </a:solidFill>
                <a:latin typeface="+mn-lt"/>
                <a:ea typeface="+mn-ea"/>
                <a:cs typeface="+mn-cs"/>
              </a:rPr>
              <a:t>, and Little Joe for a walk into town. With a “Whack-a-Whack,” Mama Duck waddled along over a storm drain. As the five ducklings followed after her, something unexpected happened.  One by one they all fell into the storm drain because they were too tiny.  Fortunately, a woman witnessed the ducks’ dilemma, and called the fire department. While the ducklings were quack, quack, quacking, for their mother, the firemen tried to lift the stuck grate. Will they succeed in reuniting Mama Duck with her ducklings? </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This is based on a true story about a mama duck and her ducklings which occurred in 2000 in Montauk, New York.</a:t>
            </a:r>
          </a:p>
          <a:p>
            <a:pPr lvl="0"/>
            <a:endParaRPr lang="en-US" sz="1200" u="sng" kern="1200" dirty="0" smtClean="0">
              <a:solidFill>
                <a:schemeClr val="tx1"/>
              </a:solidFill>
              <a:latin typeface="+mn-lt"/>
              <a:ea typeface="+mn-ea"/>
              <a:cs typeface="+mn-cs"/>
              <a:hlinkClick r:id="rId3"/>
            </a:endParaRPr>
          </a:p>
          <a:p>
            <a:pPr lvl="0">
              <a:buFont typeface="Arial" pitchFamily="34" charset="0"/>
              <a:buChar char="•"/>
            </a:pPr>
            <a:r>
              <a:rPr lang="en-US" sz="1200" u="sng" kern="1200" dirty="0" smtClean="0">
                <a:solidFill>
                  <a:schemeClr val="tx1"/>
                </a:solidFill>
                <a:latin typeface="+mn-lt"/>
                <a:ea typeface="+mn-ea"/>
                <a:cs typeface="+mn-cs"/>
                <a:hlinkClick r:id="rId3"/>
              </a:rPr>
              <a:t>http://easthamptonstar.com/Books/2013402/All-Her-Ducks-Row</a:t>
            </a:r>
            <a:endParaRPr lang="en-US" sz="1200" kern="1200" dirty="0" smtClean="0">
              <a:solidFill>
                <a:schemeClr val="tx1"/>
              </a:solidFill>
              <a:latin typeface="+mn-lt"/>
              <a:ea typeface="+mn-ea"/>
              <a:cs typeface="+mn-cs"/>
            </a:endParaRPr>
          </a:p>
          <a:p>
            <a:pPr lvl="0">
              <a:buFont typeface="Arial" pitchFamily="34" charset="0"/>
              <a:buChar char="•"/>
            </a:pPr>
            <a:r>
              <a:rPr lang="en-US" sz="1200" u="sng" kern="1200" dirty="0" smtClean="0">
                <a:solidFill>
                  <a:schemeClr val="tx1"/>
                </a:solidFill>
                <a:latin typeface="+mn-lt"/>
                <a:ea typeface="+mn-ea"/>
                <a:cs typeface="+mn-cs"/>
                <a:hlinkClick r:id="rId4"/>
              </a:rPr>
              <a:t>http://www.sturdyforcommonthings.com/2013/03/review-lucky-ducklings/</a:t>
            </a:r>
            <a:endParaRPr lang="en-US" sz="1200" kern="1200" dirty="0" smtClean="0">
              <a:solidFill>
                <a:schemeClr val="tx1"/>
              </a:solidFill>
              <a:latin typeface="+mn-lt"/>
              <a:ea typeface="+mn-ea"/>
              <a:cs typeface="+mn-cs"/>
            </a:endParaRPr>
          </a:p>
          <a:p>
            <a:pPr lvl="0">
              <a:buFont typeface="Arial" pitchFamily="34" charset="0"/>
              <a:buChar char="•"/>
            </a:pPr>
            <a:r>
              <a:rPr lang="en-US" sz="1200" kern="1200" dirty="0" err="1" smtClean="0">
                <a:solidFill>
                  <a:schemeClr val="tx1"/>
                </a:solidFill>
                <a:latin typeface="+mn-lt"/>
                <a:ea typeface="+mn-ea"/>
                <a:cs typeface="+mn-cs"/>
              </a:rPr>
              <a:t>Lexile</a:t>
            </a:r>
            <a:r>
              <a:rPr lang="en-US" sz="1200" kern="1200" dirty="0" smtClean="0">
                <a:solidFill>
                  <a:schemeClr val="tx1"/>
                </a:solidFill>
                <a:latin typeface="+mn-lt"/>
                <a:ea typeface="+mn-ea"/>
                <a:cs typeface="+mn-cs"/>
              </a:rPr>
              <a:t> level: AD 440</a:t>
            </a:r>
          </a:p>
          <a:p>
            <a:endParaRPr lang="en-US" dirty="0"/>
          </a:p>
        </p:txBody>
      </p:sp>
      <p:sp>
        <p:nvSpPr>
          <p:cNvPr id="4" name="Slide Number Placeholder 3"/>
          <p:cNvSpPr>
            <a:spLocks noGrp="1"/>
          </p:cNvSpPr>
          <p:nvPr>
            <p:ph type="sldNum" sz="quarter" idx="10"/>
          </p:nvPr>
        </p:nvSpPr>
        <p:spPr/>
        <p:txBody>
          <a:bodyPr/>
          <a:lstStyle/>
          <a:p>
            <a:fld id="{885BE903-0406-44B6-9368-B6BC3A31531D}" type="slidenum">
              <a:rPr lang="en-US" smtClean="0"/>
              <a:t>11</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i="1" kern="1200" dirty="0" smtClean="0">
                <a:solidFill>
                  <a:schemeClr val="tx1"/>
                </a:solidFill>
                <a:latin typeface="+mn-lt"/>
                <a:ea typeface="+mn-ea"/>
                <a:cs typeface="+mn-cs"/>
              </a:rPr>
              <a:t>Papa's Mechanical Fish </a:t>
            </a:r>
            <a:r>
              <a:rPr lang="en-US" sz="1200" b="1" kern="1200" dirty="0" smtClean="0">
                <a:solidFill>
                  <a:schemeClr val="tx1"/>
                </a:solidFill>
                <a:latin typeface="+mn-lt"/>
                <a:ea typeface="+mn-ea"/>
                <a:cs typeface="+mn-cs"/>
              </a:rPr>
              <a:t>by Candace Fleming, illustrated by Boris </a:t>
            </a:r>
            <a:r>
              <a:rPr lang="en-US" sz="1200" b="1" kern="1200" dirty="0" err="1" smtClean="0">
                <a:solidFill>
                  <a:schemeClr val="tx1"/>
                </a:solidFill>
                <a:latin typeface="+mn-lt"/>
                <a:ea typeface="+mn-ea"/>
                <a:cs typeface="+mn-cs"/>
              </a:rPr>
              <a:t>Kulikov</a:t>
            </a:r>
            <a:r>
              <a:rPr lang="en-US" sz="1200" b="1" kern="1200" dirty="0" smtClean="0">
                <a:solidFill>
                  <a:schemeClr val="tx1"/>
                </a:solidFill>
                <a:latin typeface="+mn-lt"/>
                <a:ea typeface="+mn-ea"/>
                <a:cs typeface="+mn-cs"/>
              </a:rPr>
              <a:t> </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“Have you ever wondered what it’s like to be a fish?”  In this book you’ll find out how that feels thanks to the work of an eccentric inventor named </a:t>
            </a:r>
            <a:r>
              <a:rPr lang="en-US" sz="1200" kern="1200" dirty="0" err="1" smtClean="0">
                <a:solidFill>
                  <a:schemeClr val="tx1"/>
                </a:solidFill>
                <a:latin typeface="+mn-lt"/>
                <a:ea typeface="+mn-ea"/>
                <a:cs typeface="+mn-cs"/>
              </a:rPr>
              <a:t>Lodner</a:t>
            </a:r>
            <a:r>
              <a:rPr lang="en-US" sz="1200" kern="1200" dirty="0" smtClean="0">
                <a:solidFill>
                  <a:schemeClr val="tx1"/>
                </a:solidFill>
                <a:latin typeface="+mn-lt"/>
                <a:ea typeface="+mn-ea"/>
                <a:cs typeface="+mn-cs"/>
              </a:rPr>
              <a:t> Phillips and his mechanical fish.  Back in the summer of 1851 this curious craftsman, ponders the many questions his daughter asks about fish while fishing. This leads gum to improve the design of the basic submarine.  The story itself speaks loudly and clearly with every </a:t>
            </a:r>
            <a:r>
              <a:rPr lang="en-US" sz="1200" kern="1200" dirty="0" err="1" smtClean="0">
                <a:solidFill>
                  <a:schemeClr val="tx1"/>
                </a:solidFill>
                <a:latin typeface="+mn-lt"/>
                <a:ea typeface="+mn-ea"/>
                <a:cs typeface="+mn-cs"/>
              </a:rPr>
              <a:t>whrrr</a:t>
            </a:r>
            <a:r>
              <a:rPr lang="en-US" sz="1200" kern="1200" dirty="0" smtClean="0">
                <a:solidFill>
                  <a:schemeClr val="tx1"/>
                </a:solidFill>
                <a:latin typeface="+mn-lt"/>
                <a:ea typeface="+mn-ea"/>
                <a:cs typeface="+mn-cs"/>
              </a:rPr>
              <a:t>, bang, and </a:t>
            </a:r>
            <a:r>
              <a:rPr lang="en-US" sz="1200" kern="1200" dirty="0" err="1" smtClean="0">
                <a:solidFill>
                  <a:schemeClr val="tx1"/>
                </a:solidFill>
                <a:latin typeface="+mn-lt"/>
                <a:ea typeface="+mn-ea"/>
                <a:cs typeface="+mn-cs"/>
              </a:rPr>
              <a:t>clankety</a:t>
            </a:r>
            <a:r>
              <a:rPr lang="en-US" sz="1200" kern="1200" dirty="0" smtClean="0">
                <a:solidFill>
                  <a:schemeClr val="tx1"/>
                </a:solidFill>
                <a:latin typeface="+mn-lt"/>
                <a:ea typeface="+mn-ea"/>
                <a:cs typeface="+mn-cs"/>
              </a:rPr>
              <a:t>-clink of Phillips’ tools as he builds, rebuilds, and tinkers.   Detailed illustrations of blueprints, close-ups and cutaways give the reader a fisheye’s view of his family’s happy underwater rides and the many shades of green both above and below the surface which take you directly to the waters of Lake Michigan.  </a:t>
            </a:r>
          </a:p>
          <a:p>
            <a:endParaRPr lang="en-US" sz="1200" kern="1200" dirty="0" smtClean="0">
              <a:solidFill>
                <a:schemeClr val="tx1"/>
              </a:solidFill>
              <a:latin typeface="+mn-lt"/>
              <a:ea typeface="+mn-ea"/>
              <a:cs typeface="+mn-cs"/>
            </a:endParaRPr>
          </a:p>
          <a:p>
            <a:pPr lvl="0">
              <a:buFont typeface="Arial" pitchFamily="34" charset="0"/>
              <a:buChar char="•"/>
            </a:pPr>
            <a:r>
              <a:rPr lang="en-US" sz="1200" u="sng" kern="1200" dirty="0" smtClean="0">
                <a:solidFill>
                  <a:schemeClr val="tx1"/>
                </a:solidFill>
                <a:latin typeface="+mn-lt"/>
                <a:ea typeface="+mn-ea"/>
                <a:cs typeface="+mn-cs"/>
                <a:hlinkClick r:id="rId3"/>
              </a:rPr>
              <a:t>http://www.candacefleming.com/books/bk_mechanicalfish.html</a:t>
            </a:r>
            <a:endParaRPr lang="en-US" sz="1200" kern="1200" dirty="0" smtClean="0">
              <a:solidFill>
                <a:schemeClr val="tx1"/>
              </a:solidFill>
              <a:latin typeface="+mn-lt"/>
              <a:ea typeface="+mn-ea"/>
              <a:cs typeface="+mn-cs"/>
            </a:endParaRPr>
          </a:p>
          <a:p>
            <a:pPr lvl="0">
              <a:buFont typeface="Arial" pitchFamily="34" charset="0"/>
              <a:buChar char="•"/>
            </a:pPr>
            <a:r>
              <a:rPr lang="en-US" sz="1200" u="sng" kern="1200" dirty="0" smtClean="0">
                <a:solidFill>
                  <a:schemeClr val="tx1"/>
                </a:solidFill>
                <a:latin typeface="+mn-lt"/>
                <a:ea typeface="+mn-ea"/>
                <a:cs typeface="+mn-cs"/>
                <a:hlinkClick r:id="rId4"/>
              </a:rPr>
              <a:t>http://www.boriskulikov.com/</a:t>
            </a:r>
            <a:endParaRPr lang="en-US" sz="1200" kern="1200" dirty="0" smtClean="0">
              <a:solidFill>
                <a:schemeClr val="tx1"/>
              </a:solidFill>
              <a:latin typeface="+mn-lt"/>
              <a:ea typeface="+mn-ea"/>
              <a:cs typeface="+mn-cs"/>
            </a:endParaRPr>
          </a:p>
          <a:p>
            <a:pPr lvl="0">
              <a:buFont typeface="Arial" pitchFamily="34" charset="0"/>
              <a:buChar char="•"/>
            </a:pPr>
            <a:r>
              <a:rPr lang="en-US" sz="1200" kern="1200" dirty="0" err="1" smtClean="0">
                <a:solidFill>
                  <a:schemeClr val="tx1"/>
                </a:solidFill>
                <a:latin typeface="+mn-lt"/>
                <a:ea typeface="+mn-ea"/>
                <a:cs typeface="+mn-cs"/>
              </a:rPr>
              <a:t>Lexile</a:t>
            </a:r>
            <a:r>
              <a:rPr lang="en-US" sz="1200" kern="1200" dirty="0" smtClean="0">
                <a:solidFill>
                  <a:schemeClr val="tx1"/>
                </a:solidFill>
                <a:latin typeface="+mn-lt"/>
                <a:ea typeface="+mn-ea"/>
                <a:cs typeface="+mn-cs"/>
              </a:rPr>
              <a:t> level: AD 480</a:t>
            </a:r>
          </a:p>
          <a:p>
            <a:endParaRPr lang="en-US" dirty="0"/>
          </a:p>
        </p:txBody>
      </p:sp>
      <p:sp>
        <p:nvSpPr>
          <p:cNvPr id="4" name="Slide Number Placeholder 3"/>
          <p:cNvSpPr>
            <a:spLocks noGrp="1"/>
          </p:cNvSpPr>
          <p:nvPr>
            <p:ph type="sldNum" sz="quarter" idx="10"/>
          </p:nvPr>
        </p:nvSpPr>
        <p:spPr/>
        <p:txBody>
          <a:bodyPr/>
          <a:lstStyle/>
          <a:p>
            <a:fld id="{885BE903-0406-44B6-9368-B6BC3A31531D}" type="slidenum">
              <a:rPr lang="en-US" smtClean="0"/>
              <a:t>12</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i="1" kern="1200" dirty="0" smtClean="0">
                <a:solidFill>
                  <a:schemeClr val="tx1"/>
                </a:solidFill>
                <a:latin typeface="+mn-lt"/>
                <a:ea typeface="+mn-ea"/>
                <a:cs typeface="+mn-cs"/>
              </a:rPr>
              <a:t>A Splash of Red: The Life and Times of Horace Pippin </a:t>
            </a:r>
            <a:r>
              <a:rPr lang="en-US" sz="1200" b="1" kern="1200" dirty="0" smtClean="0">
                <a:solidFill>
                  <a:schemeClr val="tx1"/>
                </a:solidFill>
                <a:latin typeface="+mn-lt"/>
                <a:ea typeface="+mn-ea"/>
                <a:cs typeface="+mn-cs"/>
              </a:rPr>
              <a:t>by Jen Bryant and illustrated by Melissa Sweet.</a:t>
            </a:r>
            <a:endParaRPr lang="en-US" sz="1200" kern="1200" dirty="0" smtClean="0">
              <a:solidFill>
                <a:schemeClr val="tx1"/>
              </a:solidFill>
              <a:latin typeface="+mn-lt"/>
              <a:ea typeface="+mn-ea"/>
              <a:cs typeface="+mn-cs"/>
            </a:endParaRP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Horace always loved to draw and paint.  Even when he was very young, his friends and family asked him to draw their favorite scenes.  Throughout his life Horace had many challenges to overcome on his way to becoming an artist.  His family was very poor leaving very little money for painting supplies.  Horace had to leave school in eighth grade to help financially support his family. He became a soldier and while fighting was seriously injured.  He no longer was able to use his right arm.  Doctors told him he would never paint again, but  Horace never lost his desire to paint.  He used his good arm to strengthen and train his weak arm.  Once again, he was an artist creating realistic paintings with a splash of red.  Persisting through all of his challenges Horace Pippin became an American master painter.</a:t>
            </a:r>
          </a:p>
          <a:p>
            <a:endParaRPr lang="en-US" sz="1200" kern="1200" dirty="0" smtClean="0">
              <a:solidFill>
                <a:schemeClr val="tx1"/>
              </a:solidFill>
              <a:latin typeface="+mn-lt"/>
              <a:ea typeface="+mn-ea"/>
              <a:cs typeface="+mn-cs"/>
            </a:endParaRPr>
          </a:p>
          <a:p>
            <a:pPr lvl="0">
              <a:buFont typeface="Arial" pitchFamily="34" charset="0"/>
              <a:buChar char="•"/>
            </a:pPr>
            <a:r>
              <a:rPr lang="en-US" sz="1200" u="sng" kern="1200" dirty="0" smtClean="0">
                <a:solidFill>
                  <a:schemeClr val="tx1"/>
                </a:solidFill>
                <a:latin typeface="+mn-lt"/>
                <a:ea typeface="+mn-ea"/>
                <a:cs typeface="+mn-cs"/>
                <a:hlinkClick r:id="rId3"/>
              </a:rPr>
              <a:t>http://asplashofredbook.com</a:t>
            </a:r>
            <a:endParaRPr lang="en-US" sz="1200" kern="1200" dirty="0" smtClean="0">
              <a:solidFill>
                <a:schemeClr val="tx1"/>
              </a:solidFill>
              <a:latin typeface="+mn-lt"/>
              <a:ea typeface="+mn-ea"/>
              <a:cs typeface="+mn-cs"/>
            </a:endParaRPr>
          </a:p>
          <a:p>
            <a:pPr lvl="0">
              <a:buFont typeface="Arial" pitchFamily="34" charset="0"/>
              <a:buChar char="•"/>
            </a:pPr>
            <a:r>
              <a:rPr lang="en-US" sz="1200" u="sng" kern="1200" dirty="0" smtClean="0">
                <a:solidFill>
                  <a:schemeClr val="tx1"/>
                </a:solidFill>
                <a:latin typeface="+mn-lt"/>
                <a:ea typeface="+mn-ea"/>
                <a:cs typeface="+mn-cs"/>
                <a:hlinkClick r:id="rId4"/>
              </a:rPr>
              <a:t>www.jenbryant.com</a:t>
            </a:r>
            <a:endParaRPr lang="en-US" sz="1200" kern="1200" dirty="0" smtClean="0">
              <a:solidFill>
                <a:schemeClr val="tx1"/>
              </a:solidFill>
              <a:latin typeface="+mn-lt"/>
              <a:ea typeface="+mn-ea"/>
              <a:cs typeface="+mn-cs"/>
            </a:endParaRPr>
          </a:p>
          <a:p>
            <a:pPr lvl="0">
              <a:buFont typeface="Arial" pitchFamily="34" charset="0"/>
              <a:buChar char="•"/>
            </a:pPr>
            <a:r>
              <a:rPr lang="en-US" sz="1200" u="sng" kern="1200" dirty="0" smtClean="0">
                <a:solidFill>
                  <a:schemeClr val="tx1"/>
                </a:solidFill>
                <a:latin typeface="+mn-lt"/>
                <a:ea typeface="+mn-ea"/>
                <a:cs typeface="+mn-cs"/>
                <a:hlinkClick r:id="rId5"/>
              </a:rPr>
              <a:t>http://melissasweet.net</a:t>
            </a:r>
            <a:endParaRPr lang="en-US" sz="1200" kern="1200" dirty="0" smtClean="0">
              <a:solidFill>
                <a:schemeClr val="tx1"/>
              </a:solidFill>
              <a:latin typeface="+mn-lt"/>
              <a:ea typeface="+mn-ea"/>
              <a:cs typeface="+mn-cs"/>
            </a:endParaRPr>
          </a:p>
          <a:p>
            <a:pPr lvl="0">
              <a:buFont typeface="Arial" pitchFamily="34" charset="0"/>
              <a:buChar char="•"/>
            </a:pPr>
            <a:r>
              <a:rPr lang="en-US" sz="1200" kern="1200" dirty="0" err="1" smtClean="0">
                <a:solidFill>
                  <a:schemeClr val="tx1"/>
                </a:solidFill>
                <a:latin typeface="+mn-lt"/>
                <a:ea typeface="+mn-ea"/>
                <a:cs typeface="+mn-cs"/>
              </a:rPr>
              <a:t>Lexile</a:t>
            </a:r>
            <a:r>
              <a:rPr lang="en-US" sz="1200" kern="1200" dirty="0" smtClean="0">
                <a:solidFill>
                  <a:schemeClr val="tx1"/>
                </a:solidFill>
                <a:latin typeface="+mn-lt"/>
                <a:ea typeface="+mn-ea"/>
                <a:cs typeface="+mn-cs"/>
              </a:rPr>
              <a:t> level: 610</a:t>
            </a:r>
          </a:p>
          <a:p>
            <a:endParaRPr lang="en-US" dirty="0"/>
          </a:p>
        </p:txBody>
      </p:sp>
      <p:sp>
        <p:nvSpPr>
          <p:cNvPr id="4" name="Slide Number Placeholder 3"/>
          <p:cNvSpPr>
            <a:spLocks noGrp="1"/>
          </p:cNvSpPr>
          <p:nvPr>
            <p:ph type="sldNum" sz="quarter" idx="10"/>
          </p:nvPr>
        </p:nvSpPr>
        <p:spPr/>
        <p:txBody>
          <a:bodyPr/>
          <a:lstStyle/>
          <a:p>
            <a:fld id="{885BE903-0406-44B6-9368-B6BC3A31531D}" type="slidenum">
              <a:rPr lang="en-US" smtClean="0"/>
              <a:t>13</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 </a:t>
            </a:r>
          </a:p>
          <a:p>
            <a:r>
              <a:rPr lang="en-US" sz="1200" b="1" i="1" kern="1200" dirty="0" err="1" smtClean="0">
                <a:solidFill>
                  <a:schemeClr val="tx1"/>
                </a:solidFill>
                <a:latin typeface="+mn-lt"/>
                <a:ea typeface="+mn-ea"/>
                <a:cs typeface="+mn-cs"/>
              </a:rPr>
              <a:t>Stardines</a:t>
            </a:r>
            <a:r>
              <a:rPr lang="en-US" sz="1200" b="1" i="1" kern="1200" dirty="0" smtClean="0">
                <a:solidFill>
                  <a:schemeClr val="tx1"/>
                </a:solidFill>
                <a:latin typeface="+mn-lt"/>
                <a:ea typeface="+mn-ea"/>
                <a:cs typeface="+mn-cs"/>
              </a:rPr>
              <a:t> Swim High across the Sky and Other Poems  -  </a:t>
            </a:r>
            <a:r>
              <a:rPr lang="en-US" sz="1200" b="1" kern="1200" dirty="0" smtClean="0">
                <a:solidFill>
                  <a:schemeClr val="tx1"/>
                </a:solidFill>
                <a:latin typeface="+mn-lt"/>
                <a:ea typeface="+mn-ea"/>
                <a:cs typeface="+mn-cs"/>
              </a:rPr>
              <a:t>written by Jack </a:t>
            </a:r>
            <a:r>
              <a:rPr lang="en-US" sz="1200" b="1" kern="1200" dirty="0" err="1" smtClean="0">
                <a:solidFill>
                  <a:schemeClr val="tx1"/>
                </a:solidFill>
                <a:latin typeface="+mn-lt"/>
                <a:ea typeface="+mn-ea"/>
                <a:cs typeface="+mn-cs"/>
              </a:rPr>
              <a:t>Prelutsky</a:t>
            </a:r>
            <a:r>
              <a:rPr lang="en-US" sz="1200" b="1" kern="1200" dirty="0" smtClean="0">
                <a:solidFill>
                  <a:schemeClr val="tx1"/>
                </a:solidFill>
                <a:latin typeface="+mn-lt"/>
                <a:ea typeface="+mn-ea"/>
                <a:cs typeface="+mn-cs"/>
              </a:rPr>
              <a:t>, illustrated by </a:t>
            </a:r>
            <a:r>
              <a:rPr lang="en-US" sz="1200" b="1" kern="1200" dirty="0" err="1" smtClean="0">
                <a:solidFill>
                  <a:schemeClr val="tx1"/>
                </a:solidFill>
                <a:latin typeface="+mn-lt"/>
                <a:ea typeface="+mn-ea"/>
                <a:cs typeface="+mn-cs"/>
              </a:rPr>
              <a:t>Carin</a:t>
            </a:r>
            <a:r>
              <a:rPr lang="en-US" sz="1200" b="1" kern="1200" dirty="0" smtClean="0">
                <a:solidFill>
                  <a:schemeClr val="tx1"/>
                </a:solidFill>
                <a:latin typeface="+mn-lt"/>
                <a:ea typeface="+mn-ea"/>
                <a:cs typeface="+mn-cs"/>
              </a:rPr>
              <a:t> Berger</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Fans of Jack </a:t>
            </a:r>
            <a:r>
              <a:rPr lang="en-US" sz="1200" kern="1200" dirty="0" err="1" smtClean="0">
                <a:solidFill>
                  <a:schemeClr val="tx1"/>
                </a:solidFill>
                <a:latin typeface="+mn-lt"/>
                <a:ea typeface="+mn-ea"/>
                <a:cs typeface="+mn-cs"/>
              </a:rPr>
              <a:t>Prelutsky’s</a:t>
            </a:r>
            <a:r>
              <a:rPr lang="en-US" sz="1200" kern="1200" dirty="0" smtClean="0">
                <a:solidFill>
                  <a:schemeClr val="tx1"/>
                </a:solidFill>
                <a:latin typeface="+mn-lt"/>
                <a:ea typeface="+mn-ea"/>
                <a:cs typeface="+mn-cs"/>
              </a:rPr>
              <a:t> poems won’t be disappointed in this selection.  Continuing with his tradition of wacky word combinations, </a:t>
            </a:r>
            <a:r>
              <a:rPr lang="en-US" sz="1200" kern="1200" dirty="0" err="1" smtClean="0">
                <a:solidFill>
                  <a:schemeClr val="tx1"/>
                </a:solidFill>
                <a:latin typeface="+mn-lt"/>
                <a:ea typeface="+mn-ea"/>
                <a:cs typeface="+mn-cs"/>
              </a:rPr>
              <a:t>Prelutsky</a:t>
            </a:r>
            <a:r>
              <a:rPr lang="en-US" sz="1200" kern="1200" dirty="0" smtClean="0">
                <a:solidFill>
                  <a:schemeClr val="tx1"/>
                </a:solidFill>
                <a:latin typeface="+mn-lt"/>
                <a:ea typeface="+mn-ea"/>
                <a:cs typeface="+mn-cs"/>
              </a:rPr>
              <a:t> has created sixteen new creatures such as </a:t>
            </a:r>
            <a:r>
              <a:rPr lang="en-US" sz="1200" kern="1200" dirty="0" err="1" smtClean="0">
                <a:solidFill>
                  <a:schemeClr val="tx1"/>
                </a:solidFill>
                <a:latin typeface="+mn-lt"/>
                <a:ea typeface="+mn-ea"/>
                <a:cs typeface="+mn-cs"/>
              </a:rPr>
              <a:t>Stardines</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Slobsters</a:t>
            </a:r>
            <a:r>
              <a:rPr lang="en-US" sz="1200" kern="1200" dirty="0" smtClean="0">
                <a:solidFill>
                  <a:schemeClr val="tx1"/>
                </a:solidFill>
                <a:latin typeface="+mn-lt"/>
                <a:ea typeface="+mn-ea"/>
                <a:cs typeface="+mn-cs"/>
              </a:rPr>
              <a:t>, Fountain Lions and </a:t>
            </a:r>
            <a:r>
              <a:rPr lang="en-US" sz="1200" kern="1200" dirty="0" err="1" smtClean="0">
                <a:solidFill>
                  <a:schemeClr val="tx1"/>
                </a:solidFill>
                <a:latin typeface="+mn-lt"/>
                <a:ea typeface="+mn-ea"/>
                <a:cs typeface="+mn-cs"/>
              </a:rPr>
              <a:t>Tattlesnakes</a:t>
            </a:r>
            <a:r>
              <a:rPr lang="en-US" sz="1200" kern="1200" dirty="0" smtClean="0">
                <a:solidFill>
                  <a:schemeClr val="tx1"/>
                </a:solidFill>
                <a:latin typeface="+mn-lt"/>
                <a:ea typeface="+mn-ea"/>
                <a:cs typeface="+mn-cs"/>
              </a:rPr>
              <a:t> to name a few.  What is a </a:t>
            </a:r>
            <a:r>
              <a:rPr lang="en-US" sz="1200" kern="1200" dirty="0" err="1" smtClean="0">
                <a:solidFill>
                  <a:schemeClr val="tx1"/>
                </a:solidFill>
                <a:latin typeface="+mn-lt"/>
                <a:ea typeface="+mn-ea"/>
                <a:cs typeface="+mn-cs"/>
              </a:rPr>
              <a:t>Tattlesnake</a:t>
            </a:r>
            <a:r>
              <a:rPr lang="en-US" sz="1200" kern="1200" dirty="0" smtClean="0">
                <a:solidFill>
                  <a:schemeClr val="tx1"/>
                </a:solidFill>
                <a:latin typeface="+mn-lt"/>
                <a:ea typeface="+mn-ea"/>
                <a:cs typeface="+mn-cs"/>
              </a:rPr>
              <a:t>?  Jack </a:t>
            </a:r>
            <a:r>
              <a:rPr lang="en-US" sz="1200" kern="1200" dirty="0" err="1" smtClean="0">
                <a:solidFill>
                  <a:schemeClr val="tx1"/>
                </a:solidFill>
                <a:latin typeface="+mn-lt"/>
                <a:ea typeface="+mn-ea"/>
                <a:cs typeface="+mn-cs"/>
              </a:rPr>
              <a:t>Prelutsky</a:t>
            </a:r>
            <a:r>
              <a:rPr lang="en-US" sz="1200" kern="1200" dirty="0" smtClean="0">
                <a:solidFill>
                  <a:schemeClr val="tx1"/>
                </a:solidFill>
                <a:latin typeface="+mn-lt"/>
                <a:ea typeface="+mn-ea"/>
                <a:cs typeface="+mn-cs"/>
              </a:rPr>
              <a:t> knows a few, and you probably do too. Read this book and find out if you are one of these new creatures.  Hopefully you are not a </a:t>
            </a:r>
            <a:r>
              <a:rPr lang="en-US" sz="1200" kern="1200" dirty="0" err="1" smtClean="0">
                <a:solidFill>
                  <a:schemeClr val="tx1"/>
                </a:solidFill>
                <a:latin typeface="+mn-lt"/>
                <a:ea typeface="+mn-ea"/>
                <a:cs typeface="+mn-cs"/>
              </a:rPr>
              <a:t>slobster</a:t>
            </a:r>
            <a:r>
              <a:rPr lang="en-US" sz="1200" kern="1200" dirty="0" smtClean="0">
                <a:solidFill>
                  <a:schemeClr val="tx1"/>
                </a:solidFill>
                <a:latin typeface="+mn-lt"/>
                <a:ea typeface="+mn-ea"/>
                <a:cs typeface="+mn-cs"/>
              </a:rPr>
              <a:t>!</a:t>
            </a:r>
          </a:p>
          <a:p>
            <a:endParaRPr lang="en-US" sz="1200" kern="1200" dirty="0" smtClean="0">
              <a:solidFill>
                <a:schemeClr val="tx1"/>
              </a:solidFill>
              <a:latin typeface="+mn-lt"/>
              <a:ea typeface="+mn-ea"/>
              <a:cs typeface="+mn-cs"/>
            </a:endParaRPr>
          </a:p>
          <a:p>
            <a:pPr lvl="0">
              <a:buFont typeface="Arial" pitchFamily="34" charset="0"/>
              <a:buChar char="•"/>
            </a:pPr>
            <a:r>
              <a:rPr lang="en-US" sz="1200" u="sng" kern="1200" dirty="0" smtClean="0">
                <a:solidFill>
                  <a:schemeClr val="tx1"/>
                </a:solidFill>
                <a:latin typeface="+mn-lt"/>
                <a:ea typeface="+mn-ea"/>
                <a:cs typeface="+mn-cs"/>
                <a:hlinkClick r:id="rId3"/>
              </a:rPr>
              <a:t>http://jackprelutsky.com/</a:t>
            </a:r>
            <a:endParaRPr lang="en-US" sz="1200" kern="1200" dirty="0" smtClean="0">
              <a:solidFill>
                <a:schemeClr val="tx1"/>
              </a:solidFill>
              <a:latin typeface="+mn-lt"/>
              <a:ea typeface="+mn-ea"/>
              <a:cs typeface="+mn-cs"/>
            </a:endParaRPr>
          </a:p>
          <a:p>
            <a:pPr lvl="0">
              <a:buFont typeface="Arial" pitchFamily="34" charset="0"/>
              <a:buChar char="•"/>
            </a:pPr>
            <a:r>
              <a:rPr lang="en-US" sz="1200" u="sng" kern="1200" dirty="0" smtClean="0">
                <a:solidFill>
                  <a:schemeClr val="tx1"/>
                </a:solidFill>
                <a:latin typeface="+mn-lt"/>
                <a:ea typeface="+mn-ea"/>
                <a:cs typeface="+mn-cs"/>
                <a:hlinkClick r:id="rId4"/>
              </a:rPr>
              <a:t>http://pocketfulofpoems.wikispaces.com/Jack+Prelutsky</a:t>
            </a:r>
            <a:endParaRPr lang="en-US" sz="1200" kern="1200" dirty="0" smtClean="0">
              <a:solidFill>
                <a:schemeClr val="tx1"/>
              </a:solidFill>
              <a:latin typeface="+mn-lt"/>
              <a:ea typeface="+mn-ea"/>
              <a:cs typeface="+mn-cs"/>
            </a:endParaRPr>
          </a:p>
          <a:p>
            <a:pPr lvl="0">
              <a:buFont typeface="Arial" pitchFamily="34" charset="0"/>
              <a:buChar char="•"/>
            </a:pPr>
            <a:r>
              <a:rPr lang="en-US" sz="1200" u="sng" kern="1200" dirty="0" smtClean="0">
                <a:solidFill>
                  <a:schemeClr val="tx1"/>
                </a:solidFill>
                <a:latin typeface="+mn-lt"/>
                <a:ea typeface="+mn-ea"/>
                <a:cs typeface="+mn-cs"/>
                <a:hlinkClick r:id="rId5"/>
              </a:rPr>
              <a:t>http://www.poets.org/poet.php/prmPID/68</a:t>
            </a:r>
            <a:endParaRPr lang="en-US" sz="1200" kern="1200" dirty="0" smtClean="0">
              <a:solidFill>
                <a:schemeClr val="tx1"/>
              </a:solidFill>
              <a:latin typeface="+mn-lt"/>
              <a:ea typeface="+mn-ea"/>
              <a:cs typeface="+mn-cs"/>
            </a:endParaRPr>
          </a:p>
          <a:p>
            <a:pPr lvl="0">
              <a:buFont typeface="Arial" pitchFamily="34" charset="0"/>
              <a:buChar char="•"/>
            </a:pPr>
            <a:r>
              <a:rPr lang="en-US" sz="1200" u="sng" kern="1200" dirty="0" smtClean="0">
                <a:solidFill>
                  <a:schemeClr val="tx1"/>
                </a:solidFill>
                <a:latin typeface="+mn-lt"/>
                <a:ea typeface="+mn-ea"/>
                <a:cs typeface="+mn-cs"/>
                <a:hlinkClick r:id="rId6"/>
              </a:rPr>
              <a:t>http://www.poetryfoundation.org/bio/jack-prelutsky</a:t>
            </a:r>
            <a:endParaRPr lang="en-US" sz="1200" kern="1200" dirty="0" smtClean="0">
              <a:solidFill>
                <a:schemeClr val="tx1"/>
              </a:solidFill>
              <a:latin typeface="+mn-lt"/>
              <a:ea typeface="+mn-ea"/>
              <a:cs typeface="+mn-cs"/>
            </a:endParaRPr>
          </a:p>
          <a:p>
            <a:pPr lvl="0">
              <a:buFont typeface="Arial" pitchFamily="34" charset="0"/>
              <a:buChar char="•"/>
            </a:pPr>
            <a:r>
              <a:rPr lang="en-US" sz="1200" kern="1200" dirty="0" err="1" smtClean="0">
                <a:solidFill>
                  <a:schemeClr val="tx1"/>
                </a:solidFill>
                <a:latin typeface="+mn-lt"/>
                <a:ea typeface="+mn-ea"/>
                <a:cs typeface="+mn-cs"/>
              </a:rPr>
              <a:t>Lexile</a:t>
            </a:r>
            <a:r>
              <a:rPr lang="en-US" sz="1200" kern="1200" dirty="0" smtClean="0">
                <a:solidFill>
                  <a:schemeClr val="tx1"/>
                </a:solidFill>
                <a:latin typeface="+mn-lt"/>
                <a:ea typeface="+mn-ea"/>
                <a:cs typeface="+mn-cs"/>
              </a:rPr>
              <a:t> level: NA</a:t>
            </a:r>
          </a:p>
          <a:p>
            <a:pPr>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fld id="{885BE903-0406-44B6-9368-B6BC3A31531D}" type="slidenum">
              <a:rPr lang="en-US" smtClean="0"/>
              <a:t>14</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i="1" kern="1200" dirty="0" smtClean="0">
                <a:solidFill>
                  <a:schemeClr val="tx1"/>
                </a:solidFill>
                <a:latin typeface="+mn-lt"/>
                <a:ea typeface="+mn-ea"/>
                <a:cs typeface="+mn-cs"/>
              </a:rPr>
              <a:t>Tales for Very Picky Eaters  </a:t>
            </a:r>
            <a:r>
              <a:rPr lang="en-US" sz="1200" b="1" kern="1200" dirty="0" smtClean="0">
                <a:solidFill>
                  <a:schemeClr val="tx1"/>
                </a:solidFill>
                <a:latin typeface="+mn-lt"/>
                <a:ea typeface="+mn-ea"/>
                <a:cs typeface="+mn-cs"/>
              </a:rPr>
              <a:t>by Josh Schneider</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James is a very picky eater, but his dad will not be discouraged.  He comes up with all sorts of crazy challenges to get James to eat:  broccoli versus pre-chewed gum!  Out-of-control, lumpy oatmeal that tries to eat the dog!  Lasagna baked by trolls!  What will he think of next?  Picky eaters beware!</a:t>
            </a:r>
          </a:p>
          <a:p>
            <a:endParaRPr lang="en-US" sz="1200" kern="1200" dirty="0" smtClean="0">
              <a:solidFill>
                <a:schemeClr val="tx1"/>
              </a:solidFill>
              <a:latin typeface="+mn-lt"/>
              <a:ea typeface="+mn-ea"/>
              <a:cs typeface="+mn-cs"/>
            </a:endParaRPr>
          </a:p>
          <a:p>
            <a:pPr lvl="0">
              <a:buFont typeface="Arial" pitchFamily="34" charset="0"/>
              <a:buChar char="•"/>
            </a:pPr>
            <a:r>
              <a:rPr lang="en-US" sz="1200" kern="1200" dirty="0" smtClean="0">
                <a:solidFill>
                  <a:schemeClr val="tx1"/>
                </a:solidFill>
                <a:latin typeface="+mn-lt"/>
                <a:ea typeface="+mn-ea"/>
                <a:cs typeface="+mn-cs"/>
              </a:rPr>
              <a:t>Josh Schneider’s website: </a:t>
            </a:r>
            <a:r>
              <a:rPr lang="en-US" sz="1200" u="sng" kern="1200" dirty="0" smtClean="0">
                <a:solidFill>
                  <a:schemeClr val="tx1"/>
                </a:solidFill>
                <a:latin typeface="+mn-lt"/>
                <a:ea typeface="+mn-ea"/>
                <a:cs typeface="+mn-cs"/>
                <a:hlinkClick r:id="rId3"/>
              </a:rPr>
              <a:t>http://hmhbooks.com/hmh/site/hmhbooks/authordetails?authorName=Josh%20Schneider</a:t>
            </a:r>
            <a:endParaRPr lang="en-US" sz="1200" kern="1200" dirty="0" smtClean="0">
              <a:solidFill>
                <a:schemeClr val="tx1"/>
              </a:solidFill>
              <a:latin typeface="+mn-lt"/>
              <a:ea typeface="+mn-ea"/>
              <a:cs typeface="+mn-cs"/>
            </a:endParaRPr>
          </a:p>
          <a:p>
            <a:pPr lvl="0">
              <a:buFont typeface="Arial" pitchFamily="34" charset="0"/>
              <a:buChar char="•"/>
            </a:pPr>
            <a:r>
              <a:rPr lang="en-US" sz="1200" kern="1200" dirty="0" smtClean="0">
                <a:solidFill>
                  <a:schemeClr val="tx1"/>
                </a:solidFill>
                <a:latin typeface="+mn-lt"/>
                <a:ea typeface="+mn-ea"/>
                <a:cs typeface="+mn-cs"/>
              </a:rPr>
              <a:t>Audio of Josh Schneider talking about and reading Tales for Very Picky Eaters: </a:t>
            </a:r>
            <a:r>
              <a:rPr lang="en-US" sz="1200" u="sng" kern="1200" dirty="0" smtClean="0">
                <a:solidFill>
                  <a:schemeClr val="tx1"/>
                </a:solidFill>
                <a:latin typeface="+mn-lt"/>
                <a:ea typeface="+mn-ea"/>
                <a:cs typeface="+mn-cs"/>
                <a:hlinkClick r:id="rId4"/>
              </a:rPr>
              <a:t>http://www.teachingbooks.net/tb.cgi?tid=28806</a:t>
            </a:r>
            <a:endParaRPr lang="en-US" sz="1200" kern="1200" dirty="0" smtClean="0">
              <a:solidFill>
                <a:schemeClr val="tx1"/>
              </a:solidFill>
              <a:latin typeface="+mn-lt"/>
              <a:ea typeface="+mn-ea"/>
              <a:cs typeface="+mn-cs"/>
            </a:endParaRPr>
          </a:p>
          <a:p>
            <a:pPr lvl="0">
              <a:buFont typeface="Arial" pitchFamily="34" charset="0"/>
              <a:buChar char="•"/>
            </a:pPr>
            <a:r>
              <a:rPr lang="en-US" sz="1200" kern="1200" dirty="0" err="1" smtClean="0">
                <a:solidFill>
                  <a:schemeClr val="tx1"/>
                </a:solidFill>
                <a:latin typeface="+mn-lt"/>
                <a:ea typeface="+mn-ea"/>
                <a:cs typeface="+mn-cs"/>
              </a:rPr>
              <a:t>Lexile</a:t>
            </a:r>
            <a:r>
              <a:rPr lang="en-US" sz="1200" kern="1200" dirty="0" smtClean="0">
                <a:solidFill>
                  <a:schemeClr val="tx1"/>
                </a:solidFill>
                <a:latin typeface="+mn-lt"/>
                <a:ea typeface="+mn-ea"/>
                <a:cs typeface="+mn-cs"/>
              </a:rPr>
              <a:t> level: AD 500</a:t>
            </a:r>
          </a:p>
          <a:p>
            <a:endParaRPr lang="en-US" dirty="0"/>
          </a:p>
        </p:txBody>
      </p:sp>
      <p:sp>
        <p:nvSpPr>
          <p:cNvPr id="4" name="Slide Number Placeholder 3"/>
          <p:cNvSpPr>
            <a:spLocks noGrp="1"/>
          </p:cNvSpPr>
          <p:nvPr>
            <p:ph type="sldNum" sz="quarter" idx="10"/>
          </p:nvPr>
        </p:nvSpPr>
        <p:spPr/>
        <p:txBody>
          <a:bodyPr/>
          <a:lstStyle/>
          <a:p>
            <a:fld id="{885BE903-0406-44B6-9368-B6BC3A31531D}" type="slidenum">
              <a:rPr lang="en-US" smtClean="0"/>
              <a:t>15</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i="1" kern="1200" dirty="0" err="1" smtClean="0">
                <a:solidFill>
                  <a:schemeClr val="tx1"/>
                </a:solidFill>
                <a:latin typeface="+mn-lt"/>
                <a:ea typeface="+mn-ea"/>
                <a:cs typeface="+mn-cs"/>
              </a:rPr>
              <a:t>Xander’s</a:t>
            </a:r>
            <a:r>
              <a:rPr lang="en-US" sz="1200" b="1" i="1" kern="1200" dirty="0" smtClean="0">
                <a:solidFill>
                  <a:schemeClr val="tx1"/>
                </a:solidFill>
                <a:latin typeface="+mn-lt"/>
                <a:ea typeface="+mn-ea"/>
                <a:cs typeface="+mn-cs"/>
              </a:rPr>
              <a:t> Panda Party  </a:t>
            </a:r>
            <a:r>
              <a:rPr lang="en-US" sz="1200" b="1" i="0" kern="1200" dirty="0" smtClean="0">
                <a:solidFill>
                  <a:schemeClr val="tx1"/>
                </a:solidFill>
                <a:latin typeface="+mn-lt"/>
                <a:ea typeface="+mn-ea"/>
                <a:cs typeface="+mn-cs"/>
              </a:rPr>
              <a:t>by </a:t>
            </a:r>
            <a:r>
              <a:rPr lang="en-US" sz="1200" b="1" kern="1200" dirty="0" smtClean="0">
                <a:solidFill>
                  <a:schemeClr val="tx1"/>
                </a:solidFill>
                <a:latin typeface="+mn-lt"/>
                <a:ea typeface="+mn-ea"/>
                <a:cs typeface="+mn-cs"/>
              </a:rPr>
              <a:t>Linda Sue Park and illustrated by Matt Phelan</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Jaunty </a:t>
            </a:r>
            <a:r>
              <a:rPr lang="en-US" sz="1200" kern="1200" dirty="0" err="1" smtClean="0">
                <a:solidFill>
                  <a:schemeClr val="tx1"/>
                </a:solidFill>
                <a:latin typeface="+mn-lt"/>
                <a:ea typeface="+mn-ea"/>
                <a:cs typeface="+mn-cs"/>
              </a:rPr>
              <a:t>Xander</a:t>
            </a:r>
            <a:r>
              <a:rPr lang="en-US" sz="1200" kern="1200" dirty="0" smtClean="0">
                <a:solidFill>
                  <a:schemeClr val="tx1"/>
                </a:solidFill>
                <a:latin typeface="+mn-lt"/>
                <a:ea typeface="+mn-ea"/>
                <a:cs typeface="+mn-cs"/>
              </a:rPr>
              <a:t> is so excited to have a panda birthday party.  When he realizes that he is the only panda at the zoo, he decides to invite all the bears –then all the mammals –until all the animals at the zoo are invited.  Just at party time a new animal comes to live at the zoo. Should </a:t>
            </a:r>
            <a:r>
              <a:rPr lang="en-US" sz="1200" kern="1200" dirty="0" err="1" smtClean="0">
                <a:solidFill>
                  <a:schemeClr val="tx1"/>
                </a:solidFill>
                <a:latin typeface="+mn-lt"/>
                <a:ea typeface="+mn-ea"/>
                <a:cs typeface="+mn-cs"/>
              </a:rPr>
              <a:t>Xander</a:t>
            </a:r>
            <a:r>
              <a:rPr lang="en-US" sz="1200" kern="1200" dirty="0" smtClean="0">
                <a:solidFill>
                  <a:schemeClr val="tx1"/>
                </a:solidFill>
                <a:latin typeface="+mn-lt"/>
                <a:ea typeface="+mn-ea"/>
                <a:cs typeface="+mn-cs"/>
              </a:rPr>
              <a:t> invite her?  Of course!  Panda has an exciting inclusive poetic panda party.  You will find additional information on pandas and panda research in the back of this book.</a:t>
            </a:r>
          </a:p>
          <a:p>
            <a:endParaRPr lang="en-US" sz="1200" kern="1200" dirty="0" smtClean="0">
              <a:solidFill>
                <a:schemeClr val="tx1"/>
              </a:solidFill>
              <a:latin typeface="+mn-lt"/>
              <a:ea typeface="+mn-ea"/>
              <a:cs typeface="+mn-cs"/>
            </a:endParaRPr>
          </a:p>
          <a:p>
            <a:pPr lvl="0">
              <a:buFont typeface="Arial" pitchFamily="34" charset="0"/>
              <a:buChar char="•"/>
            </a:pPr>
            <a:r>
              <a:rPr lang="en-US" sz="1200" u="sng" kern="1200" dirty="0" smtClean="0">
                <a:solidFill>
                  <a:schemeClr val="tx1"/>
                </a:solidFill>
                <a:latin typeface="+mn-lt"/>
                <a:ea typeface="+mn-ea"/>
                <a:cs typeface="+mn-cs"/>
                <a:hlinkClick r:id="rId3"/>
              </a:rPr>
              <a:t>www.lindasuepark.com</a:t>
            </a:r>
            <a:endParaRPr lang="en-US" sz="1200" kern="1200" dirty="0" smtClean="0">
              <a:solidFill>
                <a:schemeClr val="tx1"/>
              </a:solidFill>
              <a:latin typeface="+mn-lt"/>
              <a:ea typeface="+mn-ea"/>
              <a:cs typeface="+mn-cs"/>
            </a:endParaRPr>
          </a:p>
          <a:p>
            <a:pPr lvl="0">
              <a:buFont typeface="Arial" pitchFamily="34" charset="0"/>
              <a:buChar char="•"/>
            </a:pPr>
            <a:r>
              <a:rPr lang="en-US" sz="1200" u="sng" kern="1200" dirty="0" smtClean="0">
                <a:solidFill>
                  <a:schemeClr val="tx1"/>
                </a:solidFill>
                <a:latin typeface="+mn-lt"/>
                <a:ea typeface="+mn-ea"/>
                <a:cs typeface="+mn-cs"/>
                <a:hlinkClick r:id="rId4"/>
              </a:rPr>
              <a:t>www.youtube.com/watch?J=2t3Ta3J-TFs</a:t>
            </a:r>
            <a:endParaRPr lang="en-US" sz="1200" kern="1200" dirty="0" smtClean="0">
              <a:solidFill>
                <a:schemeClr val="tx1"/>
              </a:solidFill>
              <a:latin typeface="+mn-lt"/>
              <a:ea typeface="+mn-ea"/>
              <a:cs typeface="+mn-cs"/>
            </a:endParaRPr>
          </a:p>
          <a:p>
            <a:pPr lvl="0">
              <a:buFont typeface="Arial" pitchFamily="34" charset="0"/>
              <a:buChar char="•"/>
            </a:pPr>
            <a:r>
              <a:rPr lang="en-US" sz="1200" u="sng" kern="1200" dirty="0" smtClean="0">
                <a:solidFill>
                  <a:schemeClr val="tx1"/>
                </a:solidFill>
                <a:latin typeface="+mn-lt"/>
                <a:ea typeface="+mn-ea"/>
                <a:cs typeface="+mn-cs"/>
                <a:hlinkClick r:id="rId5"/>
              </a:rPr>
              <a:t>www.mattphelan.com</a:t>
            </a:r>
            <a:endParaRPr lang="en-US" sz="1200" kern="1200" dirty="0" smtClean="0">
              <a:solidFill>
                <a:schemeClr val="tx1"/>
              </a:solidFill>
              <a:latin typeface="+mn-lt"/>
              <a:ea typeface="+mn-ea"/>
              <a:cs typeface="+mn-cs"/>
            </a:endParaRPr>
          </a:p>
          <a:p>
            <a:pPr lvl="0">
              <a:buFont typeface="Arial" pitchFamily="34" charset="0"/>
              <a:buChar char="•"/>
            </a:pPr>
            <a:r>
              <a:rPr lang="en-US" sz="1200" kern="1200" dirty="0" err="1" smtClean="0">
                <a:solidFill>
                  <a:schemeClr val="tx1"/>
                </a:solidFill>
                <a:latin typeface="+mn-lt"/>
                <a:ea typeface="+mn-ea"/>
                <a:cs typeface="+mn-cs"/>
              </a:rPr>
              <a:t>Lexile</a:t>
            </a:r>
            <a:r>
              <a:rPr lang="en-US" sz="1200" kern="1200" dirty="0" smtClean="0">
                <a:solidFill>
                  <a:schemeClr val="tx1"/>
                </a:solidFill>
                <a:latin typeface="+mn-lt"/>
                <a:ea typeface="+mn-ea"/>
                <a:cs typeface="+mn-cs"/>
              </a:rPr>
              <a:t> level: AD 380</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885BE903-0406-44B6-9368-B6BC3A31531D}" type="slidenum">
              <a:rPr lang="en-US" smtClean="0"/>
              <a:t>16</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i="1" kern="1200" dirty="0" smtClean="0">
                <a:solidFill>
                  <a:schemeClr val="tx1"/>
                </a:solidFill>
                <a:latin typeface="+mn-lt"/>
                <a:ea typeface="+mn-ea"/>
                <a:cs typeface="+mn-cs"/>
              </a:rPr>
              <a:t>Kelsey Green, Reading Queen  </a:t>
            </a:r>
            <a:r>
              <a:rPr lang="en-US" sz="1200" b="1" kern="1200" dirty="0" smtClean="0">
                <a:solidFill>
                  <a:schemeClr val="tx1"/>
                </a:solidFill>
                <a:latin typeface="+mn-lt"/>
                <a:ea typeface="+mn-ea"/>
                <a:cs typeface="+mn-cs"/>
              </a:rPr>
              <a:t>by Claudia Mills and illustrated by Rob </a:t>
            </a:r>
            <a:r>
              <a:rPr lang="en-US" sz="1200" b="1" kern="1200" dirty="0" err="1" smtClean="0">
                <a:solidFill>
                  <a:schemeClr val="tx1"/>
                </a:solidFill>
                <a:latin typeface="+mn-lt"/>
                <a:ea typeface="+mn-ea"/>
                <a:cs typeface="+mn-cs"/>
              </a:rPr>
              <a:t>Shepperson</a:t>
            </a:r>
            <a:r>
              <a:rPr lang="en-US" sz="1200" b="1" kern="1200" dirty="0" smtClean="0">
                <a:solidFill>
                  <a:schemeClr val="tx1"/>
                </a:solidFill>
                <a:latin typeface="+mn-lt"/>
                <a:ea typeface="+mn-ea"/>
                <a:cs typeface="+mn-cs"/>
              </a:rPr>
              <a:t>.</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Kelsey Green LOVES to read.  When the principal announces a school-wide reading contest with prizes for classes and students who have read the most books, Kelsey can’t wait to win.  She becomes so obsessed with the contest that she neglects what’s important – her family, her friends and reading for the fun of it. She begins to read shorter books, spy on the competition and skip family events.  Read this book to discover how Kelsey solves her reading dilemma and who is really the Reading Queen or King at Franklin Elementary. This is the first book in a series of adventures of Kelsey and her friends at Franklin Elementary.</a:t>
            </a:r>
          </a:p>
          <a:p>
            <a:endParaRPr lang="en-US" sz="1200" kern="1200" dirty="0" smtClean="0">
              <a:solidFill>
                <a:schemeClr val="tx1"/>
              </a:solidFill>
              <a:latin typeface="+mn-lt"/>
              <a:ea typeface="+mn-ea"/>
              <a:cs typeface="+mn-cs"/>
            </a:endParaRPr>
          </a:p>
          <a:p>
            <a:pPr lvl="0">
              <a:buFont typeface="Arial" pitchFamily="34" charset="0"/>
              <a:buChar char="•"/>
            </a:pPr>
            <a:r>
              <a:rPr lang="en-US" sz="1200" u="sng" kern="1200" dirty="0" smtClean="0">
                <a:solidFill>
                  <a:schemeClr val="tx1"/>
                </a:solidFill>
                <a:latin typeface="+mn-lt"/>
                <a:ea typeface="+mn-ea"/>
                <a:cs typeface="+mn-cs"/>
                <a:hlinkClick r:id="rId3"/>
              </a:rPr>
              <a:t>www.claudiamills.com</a:t>
            </a:r>
            <a:endParaRPr lang="en-US" sz="1200" kern="1200" dirty="0" smtClean="0">
              <a:solidFill>
                <a:schemeClr val="tx1"/>
              </a:solidFill>
              <a:latin typeface="+mn-lt"/>
              <a:ea typeface="+mn-ea"/>
              <a:cs typeface="+mn-cs"/>
            </a:endParaRPr>
          </a:p>
          <a:p>
            <a:pPr lvl="0">
              <a:buFont typeface="Arial" pitchFamily="34" charset="0"/>
              <a:buChar char="•"/>
            </a:pPr>
            <a:r>
              <a:rPr lang="en-US" sz="1200" kern="1200" dirty="0" err="1" smtClean="0">
                <a:solidFill>
                  <a:schemeClr val="tx1"/>
                </a:solidFill>
                <a:latin typeface="+mn-lt"/>
                <a:ea typeface="+mn-ea"/>
                <a:cs typeface="+mn-cs"/>
              </a:rPr>
              <a:t>Lexile</a:t>
            </a:r>
            <a:r>
              <a:rPr lang="en-US" sz="1200" kern="1200" dirty="0" smtClean="0">
                <a:solidFill>
                  <a:schemeClr val="tx1"/>
                </a:solidFill>
                <a:latin typeface="+mn-lt"/>
                <a:ea typeface="+mn-ea"/>
                <a:cs typeface="+mn-cs"/>
              </a:rPr>
              <a:t> level: 750</a:t>
            </a:r>
          </a:p>
          <a:p>
            <a:endParaRPr lang="en-US" dirty="0"/>
          </a:p>
        </p:txBody>
      </p:sp>
      <p:sp>
        <p:nvSpPr>
          <p:cNvPr id="4" name="Slide Number Placeholder 3"/>
          <p:cNvSpPr>
            <a:spLocks noGrp="1"/>
          </p:cNvSpPr>
          <p:nvPr>
            <p:ph type="sldNum" sz="quarter" idx="10"/>
          </p:nvPr>
        </p:nvSpPr>
        <p:spPr/>
        <p:txBody>
          <a:bodyPr/>
          <a:lstStyle/>
          <a:p>
            <a:fld id="{885BE903-0406-44B6-9368-B6BC3A31531D}" type="slidenum">
              <a:rPr lang="en-US" smtClean="0"/>
              <a:t>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i="1" kern="1200" dirty="0" smtClean="0">
                <a:solidFill>
                  <a:schemeClr val="tx1"/>
                </a:solidFill>
                <a:latin typeface="+mn-lt"/>
                <a:ea typeface="+mn-ea"/>
                <a:cs typeface="+mn-cs"/>
              </a:rPr>
              <a:t>Like Bug Juice on a Burger</a:t>
            </a:r>
            <a:r>
              <a:rPr lang="en-US" sz="1200" b="1" kern="1200" dirty="0" smtClean="0">
                <a:solidFill>
                  <a:schemeClr val="tx1"/>
                </a:solidFill>
                <a:latin typeface="+mn-lt"/>
                <a:ea typeface="+mn-ea"/>
                <a:cs typeface="+mn-cs"/>
              </a:rPr>
              <a:t> by Julie Sternberg, illustrated by Matthew Cordell</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Summer camp at Camp </a:t>
            </a:r>
            <a:r>
              <a:rPr lang="en-US" sz="1200" kern="1200" dirty="0" err="1" smtClean="0">
                <a:solidFill>
                  <a:schemeClr val="tx1"/>
                </a:solidFill>
                <a:latin typeface="+mn-lt"/>
                <a:ea typeface="+mn-ea"/>
                <a:cs typeface="+mn-cs"/>
              </a:rPr>
              <a:t>Wallumwahpuck</a:t>
            </a:r>
            <a:r>
              <a:rPr lang="en-US" sz="1200" kern="1200" dirty="0" smtClean="0">
                <a:solidFill>
                  <a:schemeClr val="tx1"/>
                </a:solidFill>
                <a:latin typeface="+mn-lt"/>
                <a:ea typeface="+mn-ea"/>
                <a:cs typeface="+mn-cs"/>
              </a:rPr>
              <a:t> is a family tradition for Eleanor.  Though her mother is excited for Eleanor to enjoy the camp as much as she did, Eleanor is not so sure about being away from her mom.  Things go from bad to worse when she is paired up with a nine-year-old who looks like a seventh grader, can’t figure out how to make her bed, and discovers that the dining hall is candy-free.  Will Eleanor learn to love camp, or will she be forced to admit defeat and write a letter in secret code to her parents, begging them to come and pick her up right away?  </a:t>
            </a:r>
          </a:p>
          <a:p>
            <a:endParaRPr lang="en-US" sz="1200" kern="1200" dirty="0" smtClean="0">
              <a:solidFill>
                <a:schemeClr val="tx1"/>
              </a:solidFill>
              <a:latin typeface="+mn-lt"/>
              <a:ea typeface="+mn-ea"/>
              <a:cs typeface="+mn-cs"/>
            </a:endParaRPr>
          </a:p>
          <a:p>
            <a:pPr lvl="0">
              <a:buFont typeface="Arial" pitchFamily="34" charset="0"/>
              <a:buChar char="•"/>
            </a:pPr>
            <a:r>
              <a:rPr lang="en-US" sz="1200" kern="1200" dirty="0" smtClean="0">
                <a:solidFill>
                  <a:schemeClr val="tx1"/>
                </a:solidFill>
                <a:latin typeface="+mn-lt"/>
                <a:ea typeface="+mn-ea"/>
                <a:cs typeface="+mn-cs"/>
              </a:rPr>
              <a:t>Julie Sternberg’s website: </a:t>
            </a:r>
            <a:r>
              <a:rPr lang="en-US" sz="1200" u="sng" kern="1200" dirty="0" smtClean="0">
                <a:solidFill>
                  <a:schemeClr val="tx1"/>
                </a:solidFill>
                <a:latin typeface="+mn-lt"/>
                <a:ea typeface="+mn-ea"/>
                <a:cs typeface="+mn-cs"/>
                <a:hlinkClick r:id="rId3"/>
              </a:rPr>
              <a:t>http://www.juliesternberg.com/index.html</a:t>
            </a:r>
            <a:r>
              <a:rPr lang="en-US" sz="1200" kern="1200" dirty="0" smtClean="0">
                <a:solidFill>
                  <a:schemeClr val="tx1"/>
                </a:solidFill>
                <a:latin typeface="+mn-lt"/>
                <a:ea typeface="+mn-ea"/>
                <a:cs typeface="+mn-cs"/>
              </a:rPr>
              <a:t> </a:t>
            </a:r>
          </a:p>
          <a:p>
            <a:pPr lvl="0">
              <a:buFont typeface="Arial" pitchFamily="34" charset="0"/>
              <a:buChar char="•"/>
            </a:pPr>
            <a:r>
              <a:rPr lang="en-US" sz="1200" kern="1200" dirty="0" smtClean="0">
                <a:solidFill>
                  <a:schemeClr val="tx1"/>
                </a:solidFill>
                <a:latin typeface="+mn-lt"/>
                <a:ea typeface="+mn-ea"/>
                <a:cs typeface="+mn-cs"/>
              </a:rPr>
              <a:t>Matthew Cordell’s website: </a:t>
            </a:r>
            <a:r>
              <a:rPr lang="en-US" sz="1200" u="sng" kern="1200" dirty="0" smtClean="0">
                <a:solidFill>
                  <a:schemeClr val="tx1"/>
                </a:solidFill>
                <a:latin typeface="+mn-lt"/>
                <a:ea typeface="+mn-ea"/>
                <a:cs typeface="+mn-cs"/>
                <a:hlinkClick r:id="rId4"/>
              </a:rPr>
              <a:t>http://www.matthewcordell.com/work.html</a:t>
            </a:r>
            <a:r>
              <a:rPr lang="en-US" sz="1200" kern="1200" dirty="0" smtClean="0">
                <a:solidFill>
                  <a:schemeClr val="tx1"/>
                </a:solidFill>
                <a:latin typeface="+mn-lt"/>
                <a:ea typeface="+mn-ea"/>
                <a:cs typeface="+mn-cs"/>
              </a:rPr>
              <a:t> </a:t>
            </a:r>
          </a:p>
          <a:p>
            <a:pPr lvl="0">
              <a:buFont typeface="Arial" pitchFamily="34" charset="0"/>
              <a:buChar char="•"/>
            </a:pPr>
            <a:r>
              <a:rPr lang="en-US" sz="1200" kern="1200" dirty="0" smtClean="0">
                <a:solidFill>
                  <a:schemeClr val="tx1"/>
                </a:solidFill>
                <a:latin typeface="+mn-lt"/>
                <a:ea typeface="+mn-ea"/>
                <a:cs typeface="+mn-cs"/>
              </a:rPr>
              <a:t>Teaching ideas related to </a:t>
            </a:r>
            <a:r>
              <a:rPr lang="en-US" sz="1200" i="1" kern="1200" dirty="0" smtClean="0">
                <a:solidFill>
                  <a:schemeClr val="tx1"/>
                </a:solidFill>
                <a:latin typeface="+mn-lt"/>
                <a:ea typeface="+mn-ea"/>
                <a:cs typeface="+mn-cs"/>
              </a:rPr>
              <a:t>Like Bug Juice on a Burger</a:t>
            </a:r>
            <a:r>
              <a:rPr lang="en-US" sz="1200" kern="1200" dirty="0" smtClean="0">
                <a:solidFill>
                  <a:schemeClr val="tx1"/>
                </a:solidFill>
                <a:latin typeface="+mn-lt"/>
                <a:ea typeface="+mn-ea"/>
                <a:cs typeface="+mn-cs"/>
              </a:rPr>
              <a:t>: </a:t>
            </a:r>
            <a:r>
              <a:rPr lang="en-US" sz="1200" u="sng" kern="1200" dirty="0" smtClean="0">
                <a:solidFill>
                  <a:schemeClr val="tx1"/>
                </a:solidFill>
                <a:latin typeface="+mn-lt"/>
                <a:ea typeface="+mn-ea"/>
                <a:cs typeface="+mn-cs"/>
                <a:hlinkClick r:id="rId5"/>
              </a:rPr>
              <a:t>http://www.teachmentortexts.com/2013/06/like-bug-juice-on-burger.html#axzz2yLEEUB2K</a:t>
            </a:r>
            <a:endParaRPr lang="en-US" sz="1200" kern="1200" dirty="0" smtClean="0">
              <a:solidFill>
                <a:schemeClr val="tx1"/>
              </a:solidFill>
              <a:latin typeface="+mn-lt"/>
              <a:ea typeface="+mn-ea"/>
              <a:cs typeface="+mn-cs"/>
            </a:endParaRPr>
          </a:p>
          <a:p>
            <a:pPr lvl="0">
              <a:buFont typeface="Arial" pitchFamily="34" charset="0"/>
              <a:buChar char="•"/>
            </a:pPr>
            <a:r>
              <a:rPr lang="en-US" sz="1200" kern="1200" dirty="0" err="1" smtClean="0">
                <a:solidFill>
                  <a:schemeClr val="tx1"/>
                </a:solidFill>
                <a:latin typeface="+mn-lt"/>
                <a:ea typeface="+mn-ea"/>
                <a:cs typeface="+mn-cs"/>
              </a:rPr>
              <a:t>Lexile</a:t>
            </a:r>
            <a:r>
              <a:rPr lang="en-US" sz="1200" kern="1200" dirty="0" smtClean="0">
                <a:solidFill>
                  <a:schemeClr val="tx1"/>
                </a:solidFill>
                <a:latin typeface="+mn-lt"/>
                <a:ea typeface="+mn-ea"/>
                <a:cs typeface="+mn-cs"/>
              </a:rPr>
              <a:t> level: 450</a:t>
            </a:r>
          </a:p>
          <a:p>
            <a:endParaRPr lang="en-US" dirty="0"/>
          </a:p>
        </p:txBody>
      </p:sp>
      <p:sp>
        <p:nvSpPr>
          <p:cNvPr id="4" name="Slide Number Placeholder 3"/>
          <p:cNvSpPr>
            <a:spLocks noGrp="1"/>
          </p:cNvSpPr>
          <p:nvPr>
            <p:ph type="sldNum" sz="quarter" idx="10"/>
          </p:nvPr>
        </p:nvSpPr>
        <p:spPr/>
        <p:txBody>
          <a:bodyPr/>
          <a:lstStyle/>
          <a:p>
            <a:fld id="{885BE903-0406-44B6-9368-B6BC3A31531D}" type="slidenum">
              <a:rPr lang="en-US" smtClean="0"/>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i="1" kern="1200" dirty="0" smtClean="0">
                <a:solidFill>
                  <a:schemeClr val="tx1"/>
                </a:solidFill>
                <a:latin typeface="+mn-lt"/>
                <a:ea typeface="+mn-ea"/>
                <a:cs typeface="+mn-cs"/>
              </a:rPr>
              <a:t>Dragons Love Tacos  </a:t>
            </a:r>
            <a:r>
              <a:rPr lang="en-US" sz="1200" b="1" kern="1200" dirty="0" smtClean="0">
                <a:solidFill>
                  <a:schemeClr val="tx1"/>
                </a:solidFill>
                <a:latin typeface="+mn-lt"/>
                <a:ea typeface="+mn-ea"/>
                <a:cs typeface="+mn-cs"/>
              </a:rPr>
              <a:t>by Adam Rubin, illustrated by Daniel </a:t>
            </a:r>
            <a:r>
              <a:rPr lang="en-US" sz="1200" b="1" kern="1200" dirty="0" err="1" smtClean="0">
                <a:solidFill>
                  <a:schemeClr val="tx1"/>
                </a:solidFill>
                <a:latin typeface="+mn-lt"/>
                <a:ea typeface="+mn-ea"/>
                <a:cs typeface="+mn-cs"/>
              </a:rPr>
              <a:t>Salmieri</a:t>
            </a:r>
            <a:r>
              <a:rPr lang="en-US" sz="1200" b="1" kern="1200" dirty="0" smtClean="0">
                <a:solidFill>
                  <a:schemeClr val="tx1"/>
                </a:solidFill>
                <a:latin typeface="+mn-lt"/>
                <a:ea typeface="+mn-ea"/>
                <a:cs typeface="+mn-cs"/>
              </a:rPr>
              <a:t> </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Would you like a few dragons to show up at your next party?  Then be sure to have buckets, </a:t>
            </a:r>
            <a:r>
              <a:rPr lang="en-US" sz="1200" kern="1200" dirty="0" err="1" smtClean="0">
                <a:solidFill>
                  <a:schemeClr val="tx1"/>
                </a:solidFill>
                <a:latin typeface="+mn-lt"/>
                <a:ea typeface="+mn-ea"/>
                <a:cs typeface="+mn-cs"/>
              </a:rPr>
              <a:t>pantloads</a:t>
            </a:r>
            <a:r>
              <a:rPr lang="en-US" sz="1200" kern="1200" dirty="0" smtClean="0">
                <a:solidFill>
                  <a:schemeClr val="tx1"/>
                </a:solidFill>
                <a:latin typeface="+mn-lt"/>
                <a:ea typeface="+mn-ea"/>
                <a:cs typeface="+mn-cs"/>
              </a:rPr>
              <a:t> and boatloads of tacos ready.  Any flavor and size will do.   Just like you wouldn't want the pigeon to drive the bus or to stay up late, this story comes with a warning of what NOT to let your dragons eat.  So, if you're not careful be prepared for some spicy surprises! Otherwise, you'll be making plenty of predictions and laughing at the absurd dragons you'll meet pictured in between the pages of this exciting book.  Don't be surprised when you see them wearing lampshades on their heads, playing accordions and even juggling a taco or two or three or four or more!</a:t>
            </a:r>
          </a:p>
          <a:p>
            <a:endParaRPr lang="en-US" sz="1200" kern="1200" dirty="0" smtClean="0">
              <a:solidFill>
                <a:schemeClr val="tx1"/>
              </a:solidFill>
              <a:latin typeface="+mn-lt"/>
              <a:ea typeface="+mn-ea"/>
              <a:cs typeface="+mn-cs"/>
            </a:endParaRPr>
          </a:p>
          <a:p>
            <a:pPr lvl="0">
              <a:buFont typeface="Arial" pitchFamily="34" charset="0"/>
              <a:buChar char="•"/>
            </a:pPr>
            <a:r>
              <a:rPr lang="en-US" sz="1200" u="sng" kern="1200" dirty="0" smtClean="0">
                <a:solidFill>
                  <a:schemeClr val="tx1"/>
                </a:solidFill>
                <a:latin typeface="+mn-lt"/>
                <a:ea typeface="+mn-ea"/>
                <a:cs typeface="+mn-cs"/>
                <a:hlinkClick r:id="rId3"/>
              </a:rPr>
              <a:t>http://spaceshipsandlaserbeams.com/blog/2013/10/party-central/how-to-plan-a-dragons-love-tacos-party</a:t>
            </a:r>
            <a:endParaRPr lang="en-US" sz="1200" kern="1200" dirty="0" smtClean="0">
              <a:solidFill>
                <a:schemeClr val="tx1"/>
              </a:solidFill>
              <a:latin typeface="+mn-lt"/>
              <a:ea typeface="+mn-ea"/>
              <a:cs typeface="+mn-cs"/>
            </a:endParaRPr>
          </a:p>
          <a:p>
            <a:pPr lvl="0">
              <a:buFont typeface="Arial" pitchFamily="34" charset="0"/>
              <a:buChar char="•"/>
            </a:pPr>
            <a:r>
              <a:rPr lang="en-US" sz="1200" u="sng" kern="1200" dirty="0" smtClean="0">
                <a:solidFill>
                  <a:schemeClr val="tx1"/>
                </a:solidFill>
                <a:latin typeface="+mn-lt"/>
                <a:ea typeface="+mn-ea"/>
                <a:cs typeface="+mn-cs"/>
                <a:hlinkClick r:id="rId4"/>
              </a:rPr>
              <a:t>http://bookboxdaily.scholastic.com/2013/12/17/dragons-love-tacos-video-and-contest/</a:t>
            </a:r>
            <a:endParaRPr lang="en-US" sz="1200" kern="1200" dirty="0" smtClean="0">
              <a:solidFill>
                <a:schemeClr val="tx1"/>
              </a:solidFill>
              <a:latin typeface="+mn-lt"/>
              <a:ea typeface="+mn-ea"/>
              <a:cs typeface="+mn-cs"/>
            </a:endParaRPr>
          </a:p>
          <a:p>
            <a:pPr lvl="0">
              <a:buFont typeface="Arial" pitchFamily="34" charset="0"/>
              <a:buChar char="•"/>
            </a:pPr>
            <a:r>
              <a:rPr lang="en-US" sz="1200" u="sng" kern="1200" dirty="0" smtClean="0">
                <a:solidFill>
                  <a:schemeClr val="tx1"/>
                </a:solidFill>
                <a:latin typeface="+mn-lt"/>
                <a:ea typeface="+mn-ea"/>
                <a:cs typeface="+mn-cs"/>
                <a:hlinkClick r:id="rId5"/>
              </a:rPr>
              <a:t>http://www.pinterest.com/achampagne2nd/dragons-love-tacos/</a:t>
            </a:r>
            <a:endParaRPr lang="en-US" sz="1200" kern="1200" dirty="0" smtClean="0">
              <a:solidFill>
                <a:schemeClr val="tx1"/>
              </a:solidFill>
              <a:latin typeface="+mn-lt"/>
              <a:ea typeface="+mn-ea"/>
              <a:cs typeface="+mn-cs"/>
            </a:endParaRPr>
          </a:p>
          <a:p>
            <a:pPr lvl="0">
              <a:buFont typeface="Arial" pitchFamily="34" charset="0"/>
              <a:buChar char="•"/>
            </a:pPr>
            <a:r>
              <a:rPr lang="en-US" sz="1200" u="sng" kern="1200" dirty="0" smtClean="0">
                <a:solidFill>
                  <a:schemeClr val="tx1"/>
                </a:solidFill>
                <a:latin typeface="+mn-lt"/>
                <a:ea typeface="+mn-ea"/>
                <a:cs typeface="+mn-cs"/>
                <a:hlinkClick r:id="rId6"/>
              </a:rPr>
              <a:t>http://www.danielsalmieri.com/</a:t>
            </a:r>
            <a:endParaRPr lang="en-US" sz="1200" kern="1200" dirty="0" smtClean="0">
              <a:solidFill>
                <a:schemeClr val="tx1"/>
              </a:solidFill>
              <a:latin typeface="+mn-lt"/>
              <a:ea typeface="+mn-ea"/>
              <a:cs typeface="+mn-cs"/>
            </a:endParaRPr>
          </a:p>
          <a:p>
            <a:pPr lvl="0">
              <a:buFont typeface="Arial" pitchFamily="34" charset="0"/>
              <a:buChar char="•"/>
            </a:pPr>
            <a:r>
              <a:rPr lang="en-US" sz="1200" kern="1200" dirty="0" err="1" smtClean="0">
                <a:solidFill>
                  <a:schemeClr val="tx1"/>
                </a:solidFill>
                <a:latin typeface="+mn-lt"/>
                <a:ea typeface="+mn-ea"/>
                <a:cs typeface="+mn-cs"/>
              </a:rPr>
              <a:t>Lexile</a:t>
            </a:r>
            <a:r>
              <a:rPr lang="en-US" sz="1200" kern="1200" dirty="0" smtClean="0">
                <a:solidFill>
                  <a:schemeClr val="tx1"/>
                </a:solidFill>
                <a:latin typeface="+mn-lt"/>
                <a:ea typeface="+mn-ea"/>
                <a:cs typeface="+mn-cs"/>
              </a:rPr>
              <a:t> level:  AD 720</a:t>
            </a:r>
          </a:p>
          <a:p>
            <a:endParaRPr lang="en-US" dirty="0"/>
          </a:p>
        </p:txBody>
      </p:sp>
      <p:sp>
        <p:nvSpPr>
          <p:cNvPr id="4" name="Slide Number Placeholder 3"/>
          <p:cNvSpPr>
            <a:spLocks noGrp="1"/>
          </p:cNvSpPr>
          <p:nvPr>
            <p:ph type="sldNum" sz="quarter" idx="10"/>
          </p:nvPr>
        </p:nvSpPr>
        <p:spPr/>
        <p:txBody>
          <a:bodyPr/>
          <a:lstStyle/>
          <a:p>
            <a:fld id="{885BE903-0406-44B6-9368-B6BC3A31531D}" type="slidenum">
              <a:rPr lang="en-US" smtClean="0"/>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i="1" kern="1200" dirty="0" smtClean="0">
                <a:solidFill>
                  <a:schemeClr val="tx1"/>
                </a:solidFill>
                <a:latin typeface="+mn-lt"/>
                <a:ea typeface="+mn-ea"/>
                <a:cs typeface="+mn-cs"/>
              </a:rPr>
              <a:t>Building Our House </a:t>
            </a:r>
            <a:r>
              <a:rPr lang="en-US" sz="1200" b="1" kern="1200" dirty="0" smtClean="0">
                <a:solidFill>
                  <a:schemeClr val="tx1"/>
                </a:solidFill>
                <a:latin typeface="+mn-lt"/>
                <a:ea typeface="+mn-ea"/>
                <a:cs typeface="+mn-cs"/>
              </a:rPr>
              <a:t>by Jonathan Bean</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If you are a reader who loves trucks, tools and construction sites, you will love this book!  The story shows a family building their house.  Even with the help of friends, the house takes a long time to build, but we get to see all the steps along the way: from drilling the well for fresh water, to laying out the foundation, framing the house, adding exterior walls and a roof, adding the plumbing and electrical wires, painting interior walls and finally to the party that celebrates moving day.  This story is inspired by events from the author’s own childhood, includes photos at the end of the story that show his parents building their house.</a:t>
            </a:r>
          </a:p>
          <a:p>
            <a:pPr lvl="0"/>
            <a:endParaRPr lang="en-US" sz="1200" kern="1200" dirty="0" smtClean="0">
              <a:solidFill>
                <a:schemeClr val="tx1"/>
              </a:solidFill>
              <a:latin typeface="+mn-lt"/>
              <a:ea typeface="+mn-ea"/>
              <a:cs typeface="+mn-cs"/>
            </a:endParaRPr>
          </a:p>
          <a:p>
            <a:pPr lvl="0">
              <a:buFont typeface="Arial" pitchFamily="34" charset="0"/>
              <a:buChar char="•"/>
            </a:pPr>
            <a:r>
              <a:rPr lang="en-US" sz="1200" kern="1200" dirty="0" smtClean="0">
                <a:solidFill>
                  <a:schemeClr val="tx1"/>
                </a:solidFill>
                <a:latin typeface="+mn-lt"/>
                <a:ea typeface="+mn-ea"/>
                <a:cs typeface="+mn-cs"/>
              </a:rPr>
              <a:t>Jonathan Bean’s website: </a:t>
            </a:r>
            <a:r>
              <a:rPr lang="en-US" sz="1200" u="sng" kern="1200" dirty="0" smtClean="0">
                <a:solidFill>
                  <a:schemeClr val="tx1"/>
                </a:solidFill>
                <a:latin typeface="+mn-lt"/>
                <a:ea typeface="+mn-ea"/>
                <a:cs typeface="+mn-cs"/>
                <a:hlinkClick r:id="rId3"/>
              </a:rPr>
              <a:t>http://www.jonathanbean.com/</a:t>
            </a:r>
            <a:r>
              <a:rPr lang="en-US" sz="1200" kern="1200" dirty="0" smtClean="0">
                <a:solidFill>
                  <a:schemeClr val="tx1"/>
                </a:solidFill>
                <a:latin typeface="+mn-lt"/>
                <a:ea typeface="+mn-ea"/>
                <a:cs typeface="+mn-cs"/>
              </a:rPr>
              <a:t> </a:t>
            </a:r>
          </a:p>
          <a:p>
            <a:pPr lvl="0">
              <a:buFont typeface="Arial" pitchFamily="34" charset="0"/>
              <a:buChar char="•"/>
            </a:pPr>
            <a:r>
              <a:rPr lang="en-US" sz="1200" kern="1200" dirty="0" smtClean="0">
                <a:solidFill>
                  <a:schemeClr val="tx1"/>
                </a:solidFill>
                <a:latin typeface="+mn-lt"/>
                <a:ea typeface="+mn-ea"/>
                <a:cs typeface="+mn-cs"/>
              </a:rPr>
              <a:t>School Library Journal interview with Jonathan Bean about Building Our House: </a:t>
            </a:r>
            <a:r>
              <a:rPr lang="en-US" sz="1200" u="sng" kern="1200" dirty="0" smtClean="0">
                <a:solidFill>
                  <a:schemeClr val="tx1"/>
                </a:solidFill>
                <a:latin typeface="+mn-lt"/>
                <a:ea typeface="+mn-ea"/>
                <a:cs typeface="+mn-cs"/>
                <a:hlinkClick r:id="rId4"/>
              </a:rPr>
              <a:t>http://www.slj.com/2013/02/authors-illustrators/interviews/from-the-ground-up-jonathan-bean-and-the-art-of-the-story/#</a:t>
            </a:r>
            <a:endParaRPr lang="en-US" sz="1200" kern="1200" dirty="0" smtClean="0">
              <a:solidFill>
                <a:schemeClr val="tx1"/>
              </a:solidFill>
              <a:latin typeface="+mn-lt"/>
              <a:ea typeface="+mn-ea"/>
              <a:cs typeface="+mn-cs"/>
            </a:endParaRPr>
          </a:p>
          <a:p>
            <a:pPr lvl="0">
              <a:buFont typeface="Arial" pitchFamily="34" charset="0"/>
              <a:buChar char="•"/>
            </a:pPr>
            <a:r>
              <a:rPr lang="en-US" sz="1200" kern="1200" dirty="0" smtClean="0">
                <a:solidFill>
                  <a:schemeClr val="tx1"/>
                </a:solidFill>
                <a:latin typeface="+mn-lt"/>
                <a:ea typeface="+mn-ea"/>
                <a:cs typeface="+mn-cs"/>
              </a:rPr>
              <a:t>Publisher website (scroll down for an activity guide): </a:t>
            </a:r>
            <a:r>
              <a:rPr lang="en-US" sz="1200" u="sng" kern="1200" dirty="0" smtClean="0">
                <a:solidFill>
                  <a:schemeClr val="tx1"/>
                </a:solidFill>
                <a:latin typeface="+mn-lt"/>
                <a:ea typeface="+mn-ea"/>
                <a:cs typeface="+mn-cs"/>
                <a:hlinkClick r:id="rId5"/>
              </a:rPr>
              <a:t>http://us.macmillan.com/buildingourhouse/JonathanBean</a:t>
            </a:r>
            <a:r>
              <a:rPr lang="en-US" sz="1200" kern="1200" dirty="0" smtClean="0">
                <a:solidFill>
                  <a:schemeClr val="tx1"/>
                </a:solidFill>
                <a:latin typeface="+mn-lt"/>
                <a:ea typeface="+mn-ea"/>
                <a:cs typeface="+mn-cs"/>
              </a:rPr>
              <a:t> </a:t>
            </a:r>
          </a:p>
          <a:p>
            <a:pPr lvl="0">
              <a:buFont typeface="Arial" pitchFamily="34" charset="0"/>
              <a:buChar char="•"/>
            </a:pPr>
            <a:r>
              <a:rPr lang="en-US" sz="1200" kern="1200" dirty="0" smtClean="0">
                <a:solidFill>
                  <a:schemeClr val="tx1"/>
                </a:solidFill>
                <a:latin typeface="+mn-lt"/>
                <a:ea typeface="+mn-ea"/>
                <a:cs typeface="+mn-cs"/>
              </a:rPr>
              <a:t>Book Trailer: </a:t>
            </a:r>
            <a:r>
              <a:rPr lang="en-US" sz="1200" u="sng" kern="1200" dirty="0" smtClean="0">
                <a:solidFill>
                  <a:schemeClr val="tx1"/>
                </a:solidFill>
                <a:latin typeface="+mn-lt"/>
                <a:ea typeface="+mn-ea"/>
                <a:cs typeface="+mn-cs"/>
                <a:hlinkClick r:id="rId6"/>
              </a:rPr>
              <a:t>http://vimeo.com/77498370</a:t>
            </a:r>
            <a:r>
              <a:rPr lang="en-US" sz="1200" kern="1200" dirty="0" smtClean="0">
                <a:solidFill>
                  <a:schemeClr val="tx1"/>
                </a:solidFill>
                <a:latin typeface="+mn-lt"/>
                <a:ea typeface="+mn-ea"/>
                <a:cs typeface="+mn-cs"/>
              </a:rPr>
              <a:t> </a:t>
            </a:r>
          </a:p>
          <a:p>
            <a:pPr lvl="0">
              <a:buFont typeface="Arial" pitchFamily="34" charset="0"/>
              <a:buChar char="•"/>
            </a:pPr>
            <a:r>
              <a:rPr lang="en-US" sz="1200" kern="1200" dirty="0" err="1" smtClean="0">
                <a:solidFill>
                  <a:schemeClr val="tx1"/>
                </a:solidFill>
                <a:latin typeface="+mn-lt"/>
                <a:ea typeface="+mn-ea"/>
                <a:cs typeface="+mn-cs"/>
              </a:rPr>
              <a:t>Lexile</a:t>
            </a:r>
            <a:r>
              <a:rPr lang="en-US" sz="1200" kern="1200" dirty="0" smtClean="0">
                <a:solidFill>
                  <a:schemeClr val="tx1"/>
                </a:solidFill>
                <a:latin typeface="+mn-lt"/>
                <a:ea typeface="+mn-ea"/>
                <a:cs typeface="+mn-cs"/>
              </a:rPr>
              <a:t> level: AD 820</a:t>
            </a:r>
          </a:p>
          <a:p>
            <a:endParaRPr lang="en-US" dirty="0"/>
          </a:p>
        </p:txBody>
      </p:sp>
      <p:sp>
        <p:nvSpPr>
          <p:cNvPr id="4" name="Slide Number Placeholder 3"/>
          <p:cNvSpPr>
            <a:spLocks noGrp="1"/>
          </p:cNvSpPr>
          <p:nvPr>
            <p:ph type="sldNum" sz="quarter" idx="10"/>
          </p:nvPr>
        </p:nvSpPr>
        <p:spPr/>
        <p:txBody>
          <a:bodyPr/>
          <a:lstStyle/>
          <a:p>
            <a:fld id="{885BE903-0406-44B6-9368-B6BC3A31531D}" type="slidenum">
              <a:rPr lang="en-US" smtClean="0"/>
              <a:t>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i="1" kern="1200" dirty="0" smtClean="0">
                <a:solidFill>
                  <a:schemeClr val="tx1"/>
                </a:solidFill>
                <a:latin typeface="+mn-lt"/>
                <a:ea typeface="+mn-ea"/>
                <a:cs typeface="+mn-cs"/>
              </a:rPr>
              <a:t>The Adventures of </a:t>
            </a:r>
            <a:r>
              <a:rPr lang="en-US" sz="1200" b="1" i="1" kern="1200" dirty="0" err="1" smtClean="0">
                <a:solidFill>
                  <a:schemeClr val="tx1"/>
                </a:solidFill>
                <a:latin typeface="+mn-lt"/>
                <a:ea typeface="+mn-ea"/>
                <a:cs typeface="+mn-cs"/>
              </a:rPr>
              <a:t>Arnie</a:t>
            </a:r>
            <a:r>
              <a:rPr lang="en-US" sz="1200" b="1" i="1" kern="1200" dirty="0" smtClean="0">
                <a:solidFill>
                  <a:schemeClr val="tx1"/>
                </a:solidFill>
                <a:latin typeface="+mn-lt"/>
                <a:ea typeface="+mn-ea"/>
                <a:cs typeface="+mn-cs"/>
              </a:rPr>
              <a:t> the Doughnut: Bowling Alley Bandit: </a:t>
            </a:r>
            <a:r>
              <a:rPr lang="en-US" sz="1200" b="1" kern="1200" dirty="0" smtClean="0">
                <a:solidFill>
                  <a:schemeClr val="tx1"/>
                </a:solidFill>
                <a:latin typeface="+mn-lt"/>
                <a:ea typeface="+mn-ea"/>
                <a:cs typeface="+mn-cs"/>
              </a:rPr>
              <a:t>written and illustrated by Laurie Keller.</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Doughnuts melt in your mouth, thought Mr. Bing when he entered the bakery.  After  purchasing </a:t>
            </a:r>
            <a:r>
              <a:rPr lang="en-US" sz="1200" kern="1200" dirty="0" err="1" smtClean="0">
                <a:solidFill>
                  <a:schemeClr val="tx1"/>
                </a:solidFill>
                <a:latin typeface="+mn-lt"/>
                <a:ea typeface="+mn-ea"/>
                <a:cs typeface="+mn-cs"/>
              </a:rPr>
              <a:t>Arnie</a:t>
            </a:r>
            <a:r>
              <a:rPr lang="en-US" sz="1200" kern="1200" dirty="0" smtClean="0">
                <a:solidFill>
                  <a:schemeClr val="tx1"/>
                </a:solidFill>
                <a:latin typeface="+mn-lt"/>
                <a:ea typeface="+mn-ea"/>
                <a:cs typeface="+mn-cs"/>
              </a:rPr>
              <a:t>, a freshly baked chocolate frosted doughnut with 135 sprinkles counting his eyebrows  he tries to eat </a:t>
            </a:r>
            <a:r>
              <a:rPr lang="en-US" sz="1200" kern="1200" dirty="0" err="1" smtClean="0">
                <a:solidFill>
                  <a:schemeClr val="tx1"/>
                </a:solidFill>
                <a:latin typeface="+mn-lt"/>
                <a:ea typeface="+mn-ea"/>
                <a:cs typeface="+mn-cs"/>
              </a:rPr>
              <a:t>Arnie</a:t>
            </a:r>
            <a:r>
              <a:rPr lang="en-US" sz="1200" kern="1200" dirty="0" smtClean="0">
                <a:solidFill>
                  <a:schemeClr val="tx1"/>
                </a:solidFill>
                <a:latin typeface="+mn-lt"/>
                <a:ea typeface="+mn-ea"/>
                <a:cs typeface="+mn-cs"/>
              </a:rPr>
              <a:t>.  The shocked, talking doughnut tells him that he doesn’t want to be breakfast. Brainstorming other uses for </a:t>
            </a:r>
            <a:r>
              <a:rPr lang="en-US" sz="1200" kern="1200" dirty="0" err="1" smtClean="0">
                <a:solidFill>
                  <a:schemeClr val="tx1"/>
                </a:solidFill>
                <a:latin typeface="+mn-lt"/>
                <a:ea typeface="+mn-ea"/>
                <a:cs typeface="+mn-cs"/>
              </a:rPr>
              <a:t>Arnie</a:t>
            </a:r>
            <a:r>
              <a:rPr lang="en-US" sz="1200" kern="1200" dirty="0" smtClean="0">
                <a:solidFill>
                  <a:schemeClr val="tx1"/>
                </a:solidFill>
                <a:latin typeface="+mn-lt"/>
                <a:ea typeface="+mn-ea"/>
                <a:cs typeface="+mn-cs"/>
              </a:rPr>
              <a:t>, Mr. Bing comes up with a winning idea.  </a:t>
            </a:r>
            <a:r>
              <a:rPr lang="en-US" sz="1200" kern="1200" dirty="0" err="1" smtClean="0">
                <a:solidFill>
                  <a:schemeClr val="tx1"/>
                </a:solidFill>
                <a:latin typeface="+mn-lt"/>
                <a:ea typeface="+mn-ea"/>
                <a:cs typeface="+mn-cs"/>
              </a:rPr>
              <a:t>Arnie</a:t>
            </a:r>
            <a:r>
              <a:rPr lang="en-US" sz="1200" kern="1200" dirty="0" smtClean="0">
                <a:solidFill>
                  <a:schemeClr val="tx1"/>
                </a:solidFill>
                <a:latin typeface="+mn-lt"/>
                <a:ea typeface="+mn-ea"/>
                <a:cs typeface="+mn-cs"/>
              </a:rPr>
              <a:t> can be his pet, a Doughnut- Dog.  In this first chapter book </a:t>
            </a:r>
            <a:r>
              <a:rPr lang="en-US" sz="1200" i="1" kern="1200" dirty="0" smtClean="0">
                <a:solidFill>
                  <a:schemeClr val="tx1"/>
                </a:solidFill>
                <a:latin typeface="+mn-lt"/>
                <a:ea typeface="+mn-ea"/>
                <a:cs typeface="+mn-cs"/>
              </a:rPr>
              <a:t>Bowling Alley Bandit</a:t>
            </a:r>
            <a:r>
              <a:rPr lang="en-US" sz="1200" kern="1200" dirty="0" smtClean="0">
                <a:solidFill>
                  <a:schemeClr val="tx1"/>
                </a:solidFill>
                <a:latin typeface="+mn-lt"/>
                <a:ea typeface="+mn-ea"/>
                <a:cs typeface="+mn-cs"/>
              </a:rPr>
              <a:t>, Mr. Bing takes </a:t>
            </a:r>
            <a:r>
              <a:rPr lang="en-US" sz="1200" kern="1200" dirty="0" err="1" smtClean="0">
                <a:solidFill>
                  <a:schemeClr val="tx1"/>
                </a:solidFill>
                <a:latin typeface="+mn-lt"/>
                <a:ea typeface="+mn-ea"/>
                <a:cs typeface="+mn-cs"/>
              </a:rPr>
              <a:t>Arnie</a:t>
            </a:r>
            <a:r>
              <a:rPr lang="en-US" sz="1200" kern="1200" dirty="0" smtClean="0">
                <a:solidFill>
                  <a:schemeClr val="tx1"/>
                </a:solidFill>
                <a:latin typeface="+mn-lt"/>
                <a:ea typeface="+mn-ea"/>
                <a:cs typeface="+mn-cs"/>
              </a:rPr>
              <a:t> bowling with him as he competes with his friends on the </a:t>
            </a:r>
            <a:r>
              <a:rPr lang="en-US" sz="1200" kern="1200" dirty="0" err="1" smtClean="0">
                <a:solidFill>
                  <a:schemeClr val="tx1"/>
                </a:solidFill>
                <a:latin typeface="+mn-lt"/>
                <a:ea typeface="+mn-ea"/>
                <a:cs typeface="+mn-cs"/>
              </a:rPr>
              <a:t>Bingbat</a:t>
            </a:r>
            <a:r>
              <a:rPr lang="en-US" sz="1200" kern="1200" dirty="0" smtClean="0">
                <a:solidFill>
                  <a:schemeClr val="tx1"/>
                </a:solidFill>
                <a:latin typeface="+mn-lt"/>
                <a:ea typeface="+mn-ea"/>
                <a:cs typeface="+mn-cs"/>
              </a:rPr>
              <a:t> team to win a big bowling tournament. Just as the </a:t>
            </a:r>
            <a:r>
              <a:rPr lang="en-US" sz="1200" kern="1200" dirty="0" err="1" smtClean="0">
                <a:solidFill>
                  <a:schemeClr val="tx1"/>
                </a:solidFill>
                <a:latin typeface="+mn-lt"/>
                <a:ea typeface="+mn-ea"/>
                <a:cs typeface="+mn-cs"/>
              </a:rPr>
              <a:t>Bingbats</a:t>
            </a:r>
            <a:r>
              <a:rPr lang="en-US" sz="1200" kern="1200" dirty="0" smtClean="0">
                <a:solidFill>
                  <a:schemeClr val="tx1"/>
                </a:solidFill>
                <a:latin typeface="+mn-lt"/>
                <a:ea typeface="+mn-ea"/>
                <a:cs typeface="+mn-cs"/>
              </a:rPr>
              <a:t> finally succeed, almost winning the tournament, Mr. Bing starts throwing gutter balls. What is going wrong? </a:t>
            </a:r>
            <a:r>
              <a:rPr lang="en-US" sz="1200" kern="1200" dirty="0" err="1" smtClean="0">
                <a:solidFill>
                  <a:schemeClr val="tx1"/>
                </a:solidFill>
                <a:latin typeface="+mn-lt"/>
                <a:ea typeface="+mn-ea"/>
                <a:cs typeface="+mn-cs"/>
              </a:rPr>
              <a:t>Arnie</a:t>
            </a:r>
            <a:r>
              <a:rPr lang="en-US" sz="1200" kern="1200" dirty="0" smtClean="0">
                <a:solidFill>
                  <a:schemeClr val="tx1"/>
                </a:solidFill>
                <a:latin typeface="+mn-lt"/>
                <a:ea typeface="+mn-ea"/>
                <a:cs typeface="+mn-cs"/>
              </a:rPr>
              <a:t> suspects trickery.   Will he solve the mystery before the tournament is over?  </a:t>
            </a:r>
          </a:p>
          <a:p>
            <a:r>
              <a:rPr lang="en-US" sz="1200" i="1" kern="1200" dirty="0" smtClean="0">
                <a:solidFill>
                  <a:schemeClr val="tx1"/>
                </a:solidFill>
                <a:latin typeface="+mn-lt"/>
                <a:ea typeface="+mn-ea"/>
                <a:cs typeface="+mn-cs"/>
              </a:rPr>
              <a:t> </a:t>
            </a:r>
            <a:endParaRPr lang="en-US" sz="1200" kern="1200" dirty="0" smtClean="0">
              <a:solidFill>
                <a:schemeClr val="tx1"/>
              </a:solidFill>
              <a:latin typeface="+mn-lt"/>
              <a:ea typeface="+mn-ea"/>
              <a:cs typeface="+mn-cs"/>
            </a:endParaRPr>
          </a:p>
          <a:p>
            <a:pPr lvl="0">
              <a:buFont typeface="Arial" pitchFamily="34" charset="0"/>
              <a:buChar char="•"/>
            </a:pPr>
            <a:r>
              <a:rPr lang="en-US" sz="1200" kern="1200" dirty="0" smtClean="0">
                <a:solidFill>
                  <a:schemeClr val="tx1"/>
                </a:solidFill>
                <a:latin typeface="+mn-lt"/>
                <a:ea typeface="+mn-ea"/>
                <a:cs typeface="+mn-cs"/>
              </a:rPr>
              <a:t>A trailer of </a:t>
            </a:r>
            <a:r>
              <a:rPr lang="en-US" sz="1200" i="1" kern="1200" dirty="0" smtClean="0">
                <a:solidFill>
                  <a:schemeClr val="tx1"/>
                </a:solidFill>
                <a:latin typeface="+mn-lt"/>
                <a:ea typeface="+mn-ea"/>
                <a:cs typeface="+mn-cs"/>
              </a:rPr>
              <a:t>Bowling Alley Bandit </a:t>
            </a:r>
            <a:r>
              <a:rPr lang="en-US" sz="1200" u="sng" kern="1200" dirty="0" smtClean="0">
                <a:solidFill>
                  <a:schemeClr val="tx1"/>
                </a:solidFill>
                <a:latin typeface="+mn-lt"/>
                <a:ea typeface="+mn-ea"/>
                <a:cs typeface="+mn-cs"/>
                <a:hlinkClick r:id="rId3"/>
              </a:rPr>
              <a:t>https://www.youtube.com/watch?v=Cx7zlRbDaA4</a:t>
            </a:r>
            <a:endParaRPr lang="en-US" sz="1200" kern="1200" dirty="0" smtClean="0">
              <a:solidFill>
                <a:schemeClr val="tx1"/>
              </a:solidFill>
              <a:latin typeface="+mn-lt"/>
              <a:ea typeface="+mn-ea"/>
              <a:cs typeface="+mn-cs"/>
            </a:endParaRPr>
          </a:p>
          <a:p>
            <a:pPr lvl="0">
              <a:buFont typeface="Arial" pitchFamily="34" charset="0"/>
              <a:buChar char="•"/>
            </a:pPr>
            <a:r>
              <a:rPr lang="en-US" sz="1200" u="sng" kern="1200" dirty="0" smtClean="0">
                <a:solidFill>
                  <a:schemeClr val="tx1"/>
                </a:solidFill>
                <a:latin typeface="+mn-lt"/>
                <a:ea typeface="+mn-ea"/>
                <a:cs typeface="+mn-cs"/>
                <a:hlinkClick r:id="rId4"/>
              </a:rPr>
              <a:t>http://www.lauriekeller.com/</a:t>
            </a:r>
            <a:endParaRPr lang="en-US" sz="1200" kern="1200" dirty="0" smtClean="0">
              <a:solidFill>
                <a:schemeClr val="tx1"/>
              </a:solidFill>
              <a:latin typeface="+mn-lt"/>
              <a:ea typeface="+mn-ea"/>
              <a:cs typeface="+mn-cs"/>
            </a:endParaRPr>
          </a:p>
          <a:p>
            <a:pPr lvl="0">
              <a:buFont typeface="Arial" pitchFamily="34" charset="0"/>
              <a:buChar char="•"/>
            </a:pPr>
            <a:r>
              <a:rPr lang="en-US" sz="1200" u="sng" kern="1200" dirty="0" smtClean="0">
                <a:solidFill>
                  <a:schemeClr val="tx1"/>
                </a:solidFill>
                <a:latin typeface="+mn-lt"/>
                <a:ea typeface="+mn-ea"/>
                <a:cs typeface="+mn-cs"/>
                <a:hlinkClick r:id="rId5"/>
              </a:rPr>
              <a:t>http://100scopenotes.com/2013/04/29/review-arnie-the-doughnut-bowling-alley-bandit-by-laurie-keller/</a:t>
            </a:r>
            <a:endParaRPr lang="en-US" sz="1200" kern="1200" dirty="0" smtClean="0">
              <a:solidFill>
                <a:schemeClr val="tx1"/>
              </a:solidFill>
              <a:latin typeface="+mn-lt"/>
              <a:ea typeface="+mn-ea"/>
              <a:cs typeface="+mn-cs"/>
            </a:endParaRPr>
          </a:p>
          <a:p>
            <a:pPr lvl="0">
              <a:buFont typeface="Arial" pitchFamily="34" charset="0"/>
              <a:buChar char="•"/>
            </a:pPr>
            <a:r>
              <a:rPr lang="en-US" sz="1200" kern="1200" dirty="0" err="1" smtClean="0">
                <a:solidFill>
                  <a:schemeClr val="tx1"/>
                </a:solidFill>
                <a:latin typeface="+mn-lt"/>
                <a:ea typeface="+mn-ea"/>
                <a:cs typeface="+mn-cs"/>
              </a:rPr>
              <a:t>Lexile</a:t>
            </a:r>
            <a:r>
              <a:rPr lang="en-US" sz="1200" kern="1200" dirty="0" smtClean="0">
                <a:solidFill>
                  <a:schemeClr val="tx1"/>
                </a:solidFill>
                <a:latin typeface="+mn-lt"/>
                <a:ea typeface="+mn-ea"/>
                <a:cs typeface="+mn-cs"/>
              </a:rPr>
              <a:t> level: 90</a:t>
            </a:r>
          </a:p>
          <a:p>
            <a:endParaRPr lang="en-US" dirty="0"/>
          </a:p>
        </p:txBody>
      </p:sp>
      <p:sp>
        <p:nvSpPr>
          <p:cNvPr id="4" name="Slide Number Placeholder 3"/>
          <p:cNvSpPr>
            <a:spLocks noGrp="1"/>
          </p:cNvSpPr>
          <p:nvPr>
            <p:ph type="sldNum" sz="quarter" idx="10"/>
          </p:nvPr>
        </p:nvSpPr>
        <p:spPr/>
        <p:txBody>
          <a:bodyPr/>
          <a:lstStyle/>
          <a:p>
            <a:fld id="{885BE903-0406-44B6-9368-B6BC3A31531D}" type="slidenum">
              <a:rPr lang="en-US" smtClean="0"/>
              <a:t>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i="1" kern="1200" dirty="0" smtClean="0">
                <a:solidFill>
                  <a:schemeClr val="tx1"/>
                </a:solidFill>
                <a:latin typeface="+mn-lt"/>
                <a:ea typeface="+mn-ea"/>
                <a:cs typeface="+mn-cs"/>
              </a:rPr>
              <a:t>Daredevil, the Daring Life of Betty Skelton </a:t>
            </a:r>
            <a:r>
              <a:rPr lang="en-US" sz="1200" b="1" kern="1200" dirty="0" smtClean="0">
                <a:solidFill>
                  <a:schemeClr val="tx1"/>
                </a:solidFill>
                <a:latin typeface="+mn-lt"/>
                <a:ea typeface="+mn-ea"/>
                <a:cs typeface="+mn-cs"/>
              </a:rPr>
              <a:t>written and illustrated by Meghan McCarthy</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Girls who want careers as pilots, race car drivers and stunt artists owe a debt of gratitude to Betty Skelton.  She never accepted no for an answer when many people said “Girls can’t do that.”  Because of her determination and love for adventure, Betty flew a plane when she was only 12 years old!  Born in 1906, Betty became a stunt pilot because there were no other careers for women pilots in the late 1940s.  She invented her own stunt by flying upside down and cutting a ribbon with the plane’s propeller.  When she became bored with flying she took up racing cars and jumping boats. In 1959 she became the first woman to train with NASA astronauts.  She passed all the training alongside the male astronauts. Although she never made it into space, she proved that women can do anything men can do.  Thanks, Betty! </a:t>
            </a:r>
          </a:p>
          <a:p>
            <a:endParaRPr lang="en-US" sz="1200" kern="1200" dirty="0" smtClean="0">
              <a:solidFill>
                <a:schemeClr val="tx1"/>
              </a:solidFill>
              <a:latin typeface="+mn-lt"/>
              <a:ea typeface="+mn-ea"/>
              <a:cs typeface="+mn-cs"/>
            </a:endParaRPr>
          </a:p>
          <a:p>
            <a:pPr lvl="0">
              <a:buFont typeface="Arial" pitchFamily="34" charset="0"/>
              <a:buChar char="•"/>
            </a:pPr>
            <a:r>
              <a:rPr lang="en-US" sz="1200" u="sng" kern="1200" dirty="0" smtClean="0">
                <a:solidFill>
                  <a:schemeClr val="tx1"/>
                </a:solidFill>
                <a:latin typeface="+mn-lt"/>
                <a:ea typeface="+mn-ea"/>
                <a:cs typeface="+mn-cs"/>
                <a:hlinkClick r:id="rId3"/>
              </a:rPr>
              <a:t>http://www.meghan-mccarthy.com/daredevil.html</a:t>
            </a:r>
            <a:endParaRPr lang="en-US" sz="1200" kern="1200" dirty="0" smtClean="0">
              <a:solidFill>
                <a:schemeClr val="tx1"/>
              </a:solidFill>
              <a:latin typeface="+mn-lt"/>
              <a:ea typeface="+mn-ea"/>
              <a:cs typeface="+mn-cs"/>
            </a:endParaRPr>
          </a:p>
          <a:p>
            <a:pPr lvl="0">
              <a:buFont typeface="Arial" pitchFamily="34" charset="0"/>
              <a:buChar char="•"/>
            </a:pPr>
            <a:r>
              <a:rPr lang="en-US" sz="1200" kern="1200" dirty="0" err="1" smtClean="0">
                <a:solidFill>
                  <a:schemeClr val="tx1"/>
                </a:solidFill>
                <a:latin typeface="+mn-lt"/>
                <a:ea typeface="+mn-ea"/>
                <a:cs typeface="+mn-cs"/>
              </a:rPr>
              <a:t>Lexile</a:t>
            </a:r>
            <a:r>
              <a:rPr lang="en-US" sz="1200" kern="1200" dirty="0" smtClean="0">
                <a:solidFill>
                  <a:schemeClr val="tx1"/>
                </a:solidFill>
                <a:latin typeface="+mn-lt"/>
                <a:ea typeface="+mn-ea"/>
                <a:cs typeface="+mn-cs"/>
              </a:rPr>
              <a:t> level: AD 460</a:t>
            </a:r>
          </a:p>
          <a:p>
            <a:endParaRPr lang="en-US" dirty="0"/>
          </a:p>
        </p:txBody>
      </p:sp>
      <p:sp>
        <p:nvSpPr>
          <p:cNvPr id="4" name="Slide Number Placeholder 3"/>
          <p:cNvSpPr>
            <a:spLocks noGrp="1"/>
          </p:cNvSpPr>
          <p:nvPr>
            <p:ph type="sldNum" sz="quarter" idx="10"/>
          </p:nvPr>
        </p:nvSpPr>
        <p:spPr/>
        <p:txBody>
          <a:bodyPr/>
          <a:lstStyle/>
          <a:p>
            <a:fld id="{885BE903-0406-44B6-9368-B6BC3A31531D}" type="slidenum">
              <a:rPr lang="en-US" smtClean="0"/>
              <a:t>8</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i="1" kern="1200" dirty="0" smtClean="0">
                <a:solidFill>
                  <a:schemeClr val="tx1"/>
                </a:solidFill>
                <a:latin typeface="+mn-lt"/>
                <a:ea typeface="+mn-ea"/>
                <a:cs typeface="+mn-cs"/>
              </a:rPr>
              <a:t>Chloe</a:t>
            </a:r>
            <a:r>
              <a:rPr lang="en-US" sz="1200" b="1" kern="1200" dirty="0" smtClean="0">
                <a:solidFill>
                  <a:schemeClr val="tx1"/>
                </a:solidFill>
                <a:latin typeface="+mn-lt"/>
                <a:ea typeface="+mn-ea"/>
                <a:cs typeface="+mn-cs"/>
              </a:rPr>
              <a:t>  written and illustrated by Peter McCarty. </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Chloe loves her siblings, her parents, and especially family fun time.  However, one day Chloe’s dad brings home a new addition to the family…a television set!  Everyone is fascinated by this latest “joy” except Chloe and Little Bridget.  She sees her future family fun time unraveling before her very eyes so she takes quick action with…bubble wrap!  Can she save her family from turning into couch potatoes?  Will her family fun time return?  Wouldn’t it be fun to pop some bubble  wrap on your family fun night?</a:t>
            </a:r>
          </a:p>
          <a:p>
            <a:endParaRPr lang="en-US" sz="1200" kern="1200" dirty="0" smtClean="0">
              <a:solidFill>
                <a:schemeClr val="tx1"/>
              </a:solidFill>
              <a:latin typeface="+mn-lt"/>
              <a:ea typeface="+mn-ea"/>
              <a:cs typeface="+mn-cs"/>
            </a:endParaRPr>
          </a:p>
          <a:p>
            <a:pPr lvl="0">
              <a:buFont typeface="Arial" pitchFamily="34" charset="0"/>
              <a:buChar char="•"/>
            </a:pPr>
            <a:r>
              <a:rPr lang="en-US" sz="1200" kern="1200" dirty="0" smtClean="0">
                <a:solidFill>
                  <a:schemeClr val="tx1"/>
                </a:solidFill>
                <a:latin typeface="+mn-lt"/>
                <a:ea typeface="+mn-ea"/>
                <a:cs typeface="+mn-cs"/>
              </a:rPr>
              <a:t>Book Trailer link     </a:t>
            </a:r>
            <a:r>
              <a:rPr lang="en-US" sz="1200" u="sng" kern="1200" dirty="0" smtClean="0">
                <a:solidFill>
                  <a:schemeClr val="tx1"/>
                </a:solidFill>
                <a:latin typeface="+mn-lt"/>
                <a:ea typeface="+mn-ea"/>
                <a:cs typeface="+mn-cs"/>
                <a:hlinkClick r:id="rId3"/>
              </a:rPr>
              <a:t>http://www.youtube.com/watch?v=wErETBM5Apk</a:t>
            </a:r>
            <a:endParaRPr lang="en-US" sz="1200" kern="1200" dirty="0" smtClean="0">
              <a:solidFill>
                <a:schemeClr val="tx1"/>
              </a:solidFill>
              <a:latin typeface="+mn-lt"/>
              <a:ea typeface="+mn-ea"/>
              <a:cs typeface="+mn-cs"/>
            </a:endParaRPr>
          </a:p>
          <a:p>
            <a:pPr lvl="0">
              <a:buFont typeface="Arial" pitchFamily="34" charset="0"/>
              <a:buChar char="•"/>
            </a:pPr>
            <a:r>
              <a:rPr lang="en-US" sz="1200" kern="1200" dirty="0" err="1" smtClean="0">
                <a:solidFill>
                  <a:schemeClr val="tx1"/>
                </a:solidFill>
                <a:latin typeface="+mn-lt"/>
                <a:ea typeface="+mn-ea"/>
                <a:cs typeface="+mn-cs"/>
              </a:rPr>
              <a:t>Lexile</a:t>
            </a:r>
            <a:r>
              <a:rPr lang="en-US" sz="1200" kern="1200" dirty="0" smtClean="0">
                <a:solidFill>
                  <a:schemeClr val="tx1"/>
                </a:solidFill>
                <a:latin typeface="+mn-lt"/>
                <a:ea typeface="+mn-ea"/>
                <a:cs typeface="+mn-cs"/>
              </a:rPr>
              <a:t> level: AD 380</a:t>
            </a:r>
          </a:p>
          <a:p>
            <a:endParaRPr lang="en-US" dirty="0"/>
          </a:p>
        </p:txBody>
      </p:sp>
      <p:sp>
        <p:nvSpPr>
          <p:cNvPr id="4" name="Slide Number Placeholder 3"/>
          <p:cNvSpPr>
            <a:spLocks noGrp="1"/>
          </p:cNvSpPr>
          <p:nvPr>
            <p:ph type="sldNum" sz="quarter" idx="10"/>
          </p:nvPr>
        </p:nvSpPr>
        <p:spPr/>
        <p:txBody>
          <a:bodyPr/>
          <a:lstStyle/>
          <a:p>
            <a:fld id="{885BE903-0406-44B6-9368-B6BC3A31531D}" type="slidenum">
              <a:rPr lang="en-US" smtClean="0"/>
              <a:t>9</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i="1" kern="1200" dirty="0" smtClean="0">
                <a:solidFill>
                  <a:schemeClr val="tx1"/>
                </a:solidFill>
                <a:latin typeface="+mn-lt"/>
                <a:ea typeface="+mn-ea"/>
                <a:cs typeface="+mn-cs"/>
              </a:rPr>
              <a:t>Mr. Tiger Goes Wild</a:t>
            </a:r>
            <a:r>
              <a:rPr lang="en-US" sz="1200" b="1" kern="1200" dirty="0" smtClean="0">
                <a:solidFill>
                  <a:schemeClr val="tx1"/>
                </a:solidFill>
                <a:latin typeface="+mn-lt"/>
                <a:ea typeface="+mn-ea"/>
                <a:cs typeface="+mn-cs"/>
              </a:rPr>
              <a:t> by Peter Brown</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Mr. Tiger is a very proper gentleman who lives in a very proper city with other very proper animals.  One day, Mr. Tiger goes wild!  He discovers that he enjoys  behaving like an animal.  But has he gone too far?    Decide for yourself when you read this funny, inspiring book!</a:t>
            </a:r>
          </a:p>
          <a:p>
            <a:pPr lvl="0"/>
            <a:endParaRPr lang="en-US" sz="1200" kern="1200" dirty="0" smtClean="0">
              <a:solidFill>
                <a:schemeClr val="tx1"/>
              </a:solidFill>
              <a:latin typeface="+mn-lt"/>
              <a:ea typeface="+mn-ea"/>
              <a:cs typeface="+mn-cs"/>
            </a:endParaRPr>
          </a:p>
          <a:p>
            <a:pPr lvl="0">
              <a:buFont typeface="Arial" pitchFamily="34" charset="0"/>
              <a:buChar char="•"/>
            </a:pPr>
            <a:r>
              <a:rPr lang="en-US" sz="1200" kern="1200" dirty="0" smtClean="0">
                <a:solidFill>
                  <a:schemeClr val="tx1"/>
                </a:solidFill>
                <a:latin typeface="+mn-lt"/>
                <a:ea typeface="+mn-ea"/>
                <a:cs typeface="+mn-cs"/>
              </a:rPr>
              <a:t>Peter Brown’s website (don’t miss the </a:t>
            </a:r>
            <a:r>
              <a:rPr lang="en-US" sz="1200" i="1" kern="1200" dirty="0" smtClean="0">
                <a:solidFill>
                  <a:schemeClr val="tx1"/>
                </a:solidFill>
                <a:latin typeface="+mn-lt"/>
                <a:ea typeface="+mn-ea"/>
                <a:cs typeface="+mn-cs"/>
              </a:rPr>
              <a:t>Mr. Tiger Goes Wild</a:t>
            </a:r>
            <a:r>
              <a:rPr lang="en-US" sz="1200" kern="1200" dirty="0" smtClean="0">
                <a:solidFill>
                  <a:schemeClr val="tx1"/>
                </a:solidFill>
                <a:latin typeface="+mn-lt"/>
                <a:ea typeface="+mn-ea"/>
                <a:cs typeface="+mn-cs"/>
              </a:rPr>
              <a:t> downloadable activity kit): </a:t>
            </a:r>
            <a:r>
              <a:rPr lang="en-US" sz="1200" u="sng" kern="1200" dirty="0" smtClean="0">
                <a:solidFill>
                  <a:schemeClr val="tx1"/>
                </a:solidFill>
                <a:latin typeface="+mn-lt"/>
                <a:ea typeface="+mn-ea"/>
                <a:cs typeface="+mn-cs"/>
                <a:hlinkClick r:id="rId3"/>
              </a:rPr>
              <a:t>http://www.peterbrownstudio.com</a:t>
            </a:r>
            <a:endParaRPr lang="en-US" sz="1200" kern="1200" dirty="0" smtClean="0">
              <a:solidFill>
                <a:schemeClr val="tx1"/>
              </a:solidFill>
              <a:latin typeface="+mn-lt"/>
              <a:ea typeface="+mn-ea"/>
              <a:cs typeface="+mn-cs"/>
            </a:endParaRPr>
          </a:p>
          <a:p>
            <a:pPr lvl="0">
              <a:buFont typeface="Arial" pitchFamily="34" charset="0"/>
              <a:buChar char="•"/>
            </a:pPr>
            <a:r>
              <a:rPr lang="en-US" sz="1200" kern="1200" dirty="0" smtClean="0">
                <a:solidFill>
                  <a:schemeClr val="tx1"/>
                </a:solidFill>
                <a:latin typeface="+mn-lt"/>
                <a:ea typeface="+mn-ea"/>
                <a:cs typeface="+mn-cs"/>
              </a:rPr>
              <a:t>Trailer: </a:t>
            </a:r>
            <a:r>
              <a:rPr lang="en-US" sz="1200" u="sng" kern="1200" dirty="0" smtClean="0">
                <a:solidFill>
                  <a:schemeClr val="tx1"/>
                </a:solidFill>
                <a:latin typeface="+mn-lt"/>
                <a:ea typeface="+mn-ea"/>
                <a:cs typeface="+mn-cs"/>
                <a:hlinkClick r:id="rId4"/>
              </a:rPr>
              <a:t>https://www.youtube.com/watch?v=ottMpeIDzV0</a:t>
            </a:r>
            <a:endParaRPr lang="en-US" sz="1200" kern="1200" dirty="0" smtClean="0">
              <a:solidFill>
                <a:schemeClr val="tx1"/>
              </a:solidFill>
              <a:latin typeface="+mn-lt"/>
              <a:ea typeface="+mn-ea"/>
              <a:cs typeface="+mn-cs"/>
            </a:endParaRPr>
          </a:p>
          <a:p>
            <a:pPr lvl="0">
              <a:buFont typeface="Arial" pitchFamily="34" charset="0"/>
              <a:buChar char="•"/>
            </a:pPr>
            <a:r>
              <a:rPr lang="en-US" sz="1200" kern="1200" dirty="0" smtClean="0">
                <a:solidFill>
                  <a:schemeClr val="tx1"/>
                </a:solidFill>
                <a:latin typeface="+mn-lt"/>
                <a:ea typeface="+mn-ea"/>
                <a:cs typeface="+mn-cs"/>
              </a:rPr>
              <a:t>Peter Brown discusses the artistic influences behind the art for </a:t>
            </a:r>
            <a:r>
              <a:rPr lang="en-US" sz="1200" i="1" kern="1200" dirty="0" smtClean="0">
                <a:solidFill>
                  <a:schemeClr val="tx1"/>
                </a:solidFill>
                <a:latin typeface="+mn-lt"/>
                <a:ea typeface="+mn-ea"/>
                <a:cs typeface="+mn-cs"/>
              </a:rPr>
              <a:t>Mr. Tiger Goes Wild</a:t>
            </a:r>
            <a:r>
              <a:rPr lang="en-US" sz="1200" kern="1200" dirty="0" smtClean="0">
                <a:solidFill>
                  <a:schemeClr val="tx1"/>
                </a:solidFill>
                <a:latin typeface="+mn-lt"/>
                <a:ea typeface="+mn-ea"/>
                <a:cs typeface="+mn-cs"/>
              </a:rPr>
              <a:t>: </a:t>
            </a:r>
            <a:r>
              <a:rPr lang="en-US" sz="1200" u="sng" kern="1200" dirty="0" smtClean="0">
                <a:solidFill>
                  <a:schemeClr val="tx1"/>
                </a:solidFill>
                <a:latin typeface="+mn-lt"/>
                <a:ea typeface="+mn-ea"/>
                <a:cs typeface="+mn-cs"/>
                <a:hlinkClick r:id="rId5"/>
              </a:rPr>
              <a:t>http://vimeo.com/80293481</a:t>
            </a:r>
            <a:r>
              <a:rPr lang="en-US" sz="1200" kern="1200" dirty="0" smtClean="0">
                <a:solidFill>
                  <a:schemeClr val="tx1"/>
                </a:solidFill>
                <a:latin typeface="+mn-lt"/>
                <a:ea typeface="+mn-ea"/>
                <a:cs typeface="+mn-cs"/>
              </a:rPr>
              <a:t> </a:t>
            </a:r>
          </a:p>
          <a:p>
            <a:pPr lvl="0">
              <a:buFont typeface="Arial" pitchFamily="34" charset="0"/>
              <a:buChar char="•"/>
            </a:pPr>
            <a:r>
              <a:rPr lang="en-US" sz="1200" kern="1200" dirty="0" err="1" smtClean="0">
                <a:solidFill>
                  <a:schemeClr val="tx1"/>
                </a:solidFill>
                <a:latin typeface="+mn-lt"/>
                <a:ea typeface="+mn-ea"/>
                <a:cs typeface="+mn-cs"/>
              </a:rPr>
              <a:t>Lexile</a:t>
            </a:r>
            <a:r>
              <a:rPr lang="en-US" sz="1200" kern="1200" dirty="0" smtClean="0">
                <a:solidFill>
                  <a:schemeClr val="tx1"/>
                </a:solidFill>
                <a:latin typeface="+mn-lt"/>
                <a:ea typeface="+mn-ea"/>
                <a:cs typeface="+mn-cs"/>
              </a:rPr>
              <a:t> level: AD 170</a:t>
            </a:r>
          </a:p>
          <a:p>
            <a:endParaRPr lang="en-US" dirty="0"/>
          </a:p>
        </p:txBody>
      </p:sp>
      <p:sp>
        <p:nvSpPr>
          <p:cNvPr id="4" name="Slide Number Placeholder 3"/>
          <p:cNvSpPr>
            <a:spLocks noGrp="1"/>
          </p:cNvSpPr>
          <p:nvPr>
            <p:ph type="sldNum" sz="quarter" idx="10"/>
          </p:nvPr>
        </p:nvSpPr>
        <p:spPr/>
        <p:txBody>
          <a:bodyPr/>
          <a:lstStyle/>
          <a:p>
            <a:fld id="{885BE903-0406-44B6-9368-B6BC3A31531D}" type="slidenum">
              <a:rPr lang="en-US" smtClean="0"/>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29241E9-C820-4E88-BA5D-3EA2AABFF81B}" type="datetimeFigureOut">
              <a:rPr lang="en-US" smtClean="0"/>
              <a:pPr/>
              <a:t>9/28/2014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68CF53-6CBB-454F-9DD1-A719780C348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29241E9-C820-4E88-BA5D-3EA2AABFF81B}" type="datetimeFigureOut">
              <a:rPr lang="en-US" smtClean="0"/>
              <a:pPr/>
              <a:t>9/28/2014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68CF53-6CBB-454F-9DD1-A719780C348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29241E9-C820-4E88-BA5D-3EA2AABFF81B}" type="datetimeFigureOut">
              <a:rPr lang="en-US" smtClean="0"/>
              <a:pPr/>
              <a:t>9/28/2014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68CF53-6CBB-454F-9DD1-A719780C348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29241E9-C820-4E88-BA5D-3EA2AABFF81B}" type="datetimeFigureOut">
              <a:rPr lang="en-US" smtClean="0"/>
              <a:pPr/>
              <a:t>9/28/2014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68CF53-6CBB-454F-9DD1-A719780C348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29241E9-C820-4E88-BA5D-3EA2AABFF81B}" type="datetimeFigureOut">
              <a:rPr lang="en-US" smtClean="0"/>
              <a:pPr/>
              <a:t>9/28/2014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68CF53-6CBB-454F-9DD1-A719780C348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29241E9-C820-4E88-BA5D-3EA2AABFF81B}" type="datetimeFigureOut">
              <a:rPr lang="en-US" smtClean="0"/>
              <a:pPr/>
              <a:t>9/28/2014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F68CF53-6CBB-454F-9DD1-A719780C348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29241E9-C820-4E88-BA5D-3EA2AABFF81B}" type="datetimeFigureOut">
              <a:rPr lang="en-US" smtClean="0"/>
              <a:pPr/>
              <a:t>9/28/2014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F68CF53-6CBB-454F-9DD1-A719780C348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29241E9-C820-4E88-BA5D-3EA2AABFF81B}" type="datetimeFigureOut">
              <a:rPr lang="en-US" smtClean="0"/>
              <a:pPr/>
              <a:t>9/28/2014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F68CF53-6CBB-454F-9DD1-A719780C348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29241E9-C820-4E88-BA5D-3EA2AABFF81B}" type="datetimeFigureOut">
              <a:rPr lang="en-US" smtClean="0"/>
              <a:pPr/>
              <a:t>9/28/2014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F68CF53-6CBB-454F-9DD1-A719780C348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29241E9-C820-4E88-BA5D-3EA2AABFF81B}" type="datetimeFigureOut">
              <a:rPr lang="en-US" smtClean="0"/>
              <a:pPr/>
              <a:t>9/28/2014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F68CF53-6CBB-454F-9DD1-A719780C348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29241E9-C820-4E88-BA5D-3EA2AABFF81B}" type="datetimeFigureOut">
              <a:rPr lang="en-US" smtClean="0"/>
              <a:pPr/>
              <a:t>9/28/2014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F68CF53-6CBB-454F-9DD1-A719780C348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9241E9-C820-4E88-BA5D-3EA2AABFF81B}" type="datetimeFigureOut">
              <a:rPr lang="en-US" smtClean="0"/>
              <a:pPr/>
              <a:t>9/28/2014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F68CF53-6CBB-454F-9DD1-A719780C348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971800"/>
            <a:ext cx="7772400" cy="1470025"/>
          </a:xfrm>
        </p:spPr>
        <p:txBody>
          <a:bodyPr/>
          <a:lstStyle/>
          <a:p>
            <a:r>
              <a:rPr lang="en-US" dirty="0" smtClean="0"/>
              <a:t>2015 Pennsylvania Young Readers Choice</a:t>
            </a:r>
            <a:endParaRPr lang="en-US" dirty="0"/>
          </a:p>
        </p:txBody>
      </p:sp>
      <p:sp>
        <p:nvSpPr>
          <p:cNvPr id="3" name="Subtitle 2"/>
          <p:cNvSpPr>
            <a:spLocks noGrp="1"/>
          </p:cNvSpPr>
          <p:nvPr>
            <p:ph type="subTitle" idx="1"/>
          </p:nvPr>
        </p:nvSpPr>
        <p:spPr>
          <a:xfrm>
            <a:off x="1447800" y="4572000"/>
            <a:ext cx="6400800" cy="1752600"/>
          </a:xfrm>
        </p:spPr>
        <p:txBody>
          <a:bodyPr/>
          <a:lstStyle/>
          <a:p>
            <a:r>
              <a:rPr lang="en-US" smtClean="0"/>
              <a:t>K </a:t>
            </a:r>
            <a:r>
              <a:rPr lang="en-US" dirty="0" smtClean="0"/>
              <a:t>– Grade 3</a:t>
            </a:r>
            <a:endParaRPr lang="en-US" dirty="0"/>
          </a:p>
        </p:txBody>
      </p:sp>
      <p:pic>
        <p:nvPicPr>
          <p:cNvPr id="4" name="Picture 3" descr="PAYRC.JPG"/>
          <p:cNvPicPr>
            <a:picLocks noChangeAspect="1"/>
          </p:cNvPicPr>
          <p:nvPr/>
        </p:nvPicPr>
        <p:blipFill>
          <a:blip r:embed="rId2" cstate="print"/>
          <a:stretch>
            <a:fillRect/>
          </a:stretch>
        </p:blipFill>
        <p:spPr>
          <a:xfrm>
            <a:off x="3352800" y="533400"/>
            <a:ext cx="2524125" cy="2676525"/>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PAYRC 2015.jpg"/>
          <p:cNvPicPr>
            <a:picLocks noChangeAspect="1"/>
          </p:cNvPicPr>
          <p:nvPr/>
        </p:nvPicPr>
        <p:blipFill>
          <a:blip r:embed="rId3" cstate="print"/>
          <a:stretch>
            <a:fillRect/>
          </a:stretch>
        </p:blipFill>
        <p:spPr>
          <a:xfrm>
            <a:off x="1219200" y="50863"/>
            <a:ext cx="6857999" cy="6909823"/>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PAYRC 2015.jpg"/>
          <p:cNvPicPr>
            <a:picLocks noChangeAspect="1"/>
          </p:cNvPicPr>
          <p:nvPr/>
        </p:nvPicPr>
        <p:blipFill>
          <a:blip r:embed="rId3" cstate="print"/>
          <a:stretch>
            <a:fillRect/>
          </a:stretch>
        </p:blipFill>
        <p:spPr>
          <a:xfrm>
            <a:off x="381000" y="-10600"/>
            <a:ext cx="8382000" cy="6879200"/>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PAYRC 2015.jpg"/>
          <p:cNvPicPr>
            <a:picLocks noChangeAspect="1"/>
          </p:cNvPicPr>
          <p:nvPr/>
        </p:nvPicPr>
        <p:blipFill>
          <a:blip r:embed="rId3" cstate="print"/>
          <a:stretch>
            <a:fillRect/>
          </a:stretch>
        </p:blipFill>
        <p:spPr>
          <a:xfrm>
            <a:off x="1148714" y="-1"/>
            <a:ext cx="6852286" cy="6863725"/>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PAYRC 2015.jpg"/>
          <p:cNvPicPr>
            <a:picLocks noChangeAspect="1"/>
          </p:cNvPicPr>
          <p:nvPr/>
        </p:nvPicPr>
        <p:blipFill>
          <a:blip r:embed="rId3" cstate="print"/>
          <a:stretch>
            <a:fillRect/>
          </a:stretch>
        </p:blipFill>
        <p:spPr>
          <a:xfrm>
            <a:off x="1905000" y="-1224"/>
            <a:ext cx="5334000" cy="6860450"/>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PAYRC 2015.jpg"/>
          <p:cNvPicPr>
            <a:picLocks noChangeAspect="1"/>
          </p:cNvPicPr>
          <p:nvPr/>
        </p:nvPicPr>
        <p:blipFill>
          <a:blip r:embed="rId3" cstate="print"/>
          <a:stretch>
            <a:fillRect/>
          </a:stretch>
        </p:blipFill>
        <p:spPr>
          <a:xfrm>
            <a:off x="302491" y="0"/>
            <a:ext cx="8312728" cy="6858000"/>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PAYRC 2015.jpg"/>
          <p:cNvPicPr>
            <a:picLocks noChangeAspect="1"/>
          </p:cNvPicPr>
          <p:nvPr/>
        </p:nvPicPr>
        <p:blipFill>
          <a:blip r:embed="rId3" cstate="print"/>
          <a:stretch>
            <a:fillRect/>
          </a:stretch>
        </p:blipFill>
        <p:spPr>
          <a:xfrm>
            <a:off x="2286000" y="-8594"/>
            <a:ext cx="4648200" cy="6989774"/>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PAYRC 2015.jpg"/>
          <p:cNvPicPr>
            <a:picLocks noChangeAspect="1"/>
          </p:cNvPicPr>
          <p:nvPr/>
        </p:nvPicPr>
        <p:blipFill>
          <a:blip r:embed="rId3" cstate="print"/>
          <a:stretch>
            <a:fillRect/>
          </a:stretch>
        </p:blipFill>
        <p:spPr>
          <a:xfrm>
            <a:off x="533400" y="113981"/>
            <a:ext cx="8229600" cy="6755131"/>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PAYRC 2015.jpg"/>
          <p:cNvPicPr>
            <a:picLocks noChangeAspect="1"/>
          </p:cNvPicPr>
          <p:nvPr/>
        </p:nvPicPr>
        <p:blipFill>
          <a:blip r:embed="rId3" cstate="print"/>
          <a:stretch>
            <a:fillRect/>
          </a:stretch>
        </p:blipFill>
        <p:spPr>
          <a:xfrm>
            <a:off x="1905000" y="9769"/>
            <a:ext cx="5410200" cy="6936154"/>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PAYRC 2015.jpg"/>
          <p:cNvPicPr>
            <a:picLocks noChangeAspect="1"/>
          </p:cNvPicPr>
          <p:nvPr/>
        </p:nvPicPr>
        <p:blipFill>
          <a:blip r:embed="rId3" cstate="print"/>
          <a:stretch>
            <a:fillRect/>
          </a:stretch>
        </p:blipFill>
        <p:spPr>
          <a:xfrm>
            <a:off x="2362200" y="16181"/>
            <a:ext cx="4419600" cy="6825637"/>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PAYRC 2015.jpg"/>
          <p:cNvPicPr>
            <a:picLocks noChangeAspect="1"/>
          </p:cNvPicPr>
          <p:nvPr/>
        </p:nvPicPr>
        <p:blipFill>
          <a:blip r:embed="rId3" cstate="print"/>
          <a:stretch>
            <a:fillRect/>
          </a:stretch>
        </p:blipFill>
        <p:spPr>
          <a:xfrm>
            <a:off x="1981200" y="-25400"/>
            <a:ext cx="5162550" cy="6883400"/>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PAYRC 2015.jpg"/>
          <p:cNvPicPr>
            <a:picLocks noChangeAspect="1"/>
          </p:cNvPicPr>
          <p:nvPr/>
        </p:nvPicPr>
        <p:blipFill>
          <a:blip r:embed="rId3" cstate="print"/>
          <a:stretch>
            <a:fillRect/>
          </a:stretch>
        </p:blipFill>
        <p:spPr>
          <a:xfrm>
            <a:off x="1134407" y="0"/>
            <a:ext cx="6875187" cy="6858000"/>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PAYRC 2015.jpg"/>
          <p:cNvPicPr>
            <a:picLocks noGrp="1" noChangeAspect="1"/>
          </p:cNvPicPr>
          <p:nvPr>
            <p:ph idx="1"/>
          </p:nvPr>
        </p:nvPicPr>
        <p:blipFill>
          <a:blip r:embed="rId3" cstate="print"/>
          <a:stretch>
            <a:fillRect/>
          </a:stretch>
        </p:blipFill>
        <p:spPr>
          <a:xfrm>
            <a:off x="2286000" y="9179"/>
            <a:ext cx="5232888" cy="6930977"/>
          </a:xfr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PAYRC 2015.jpg"/>
          <p:cNvPicPr>
            <a:picLocks noChangeAspect="1"/>
          </p:cNvPicPr>
          <p:nvPr/>
        </p:nvPicPr>
        <p:blipFill>
          <a:blip r:embed="rId3" cstate="print"/>
          <a:stretch>
            <a:fillRect/>
          </a:stretch>
        </p:blipFill>
        <p:spPr>
          <a:xfrm>
            <a:off x="2209800" y="-83564"/>
            <a:ext cx="4648199" cy="6911820"/>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PAYRC 2015.jpg"/>
          <p:cNvPicPr>
            <a:picLocks noChangeAspect="1"/>
          </p:cNvPicPr>
          <p:nvPr/>
        </p:nvPicPr>
        <p:blipFill>
          <a:blip r:embed="rId3" cstate="print"/>
          <a:stretch>
            <a:fillRect/>
          </a:stretch>
        </p:blipFill>
        <p:spPr>
          <a:xfrm>
            <a:off x="1478165" y="0"/>
            <a:ext cx="6187670" cy="6858000"/>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PAYRC 2015.jpg"/>
          <p:cNvPicPr>
            <a:picLocks noChangeAspect="1"/>
          </p:cNvPicPr>
          <p:nvPr/>
        </p:nvPicPr>
        <p:blipFill>
          <a:blip r:embed="rId3" cstate="print"/>
          <a:stretch>
            <a:fillRect/>
          </a:stretch>
        </p:blipFill>
        <p:spPr>
          <a:xfrm>
            <a:off x="884903" y="0"/>
            <a:ext cx="7374194" cy="6858000"/>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45</TotalTime>
  <Words>1522</Words>
  <Application>Microsoft Office PowerPoint</Application>
  <PresentationFormat>On-screen Show (4:3)</PresentationFormat>
  <Paragraphs>132</Paragraphs>
  <Slides>16</Slides>
  <Notes>15</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 Theme</vt:lpstr>
      <vt:lpstr>2015 Pennsylvania Young Readers Choice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Pennsylvania Young Readers Choice</dc:title>
  <dc:creator>Dahlstrom, Sue</dc:creator>
  <cp:lastModifiedBy>Myra Oleynik</cp:lastModifiedBy>
  <cp:revision>20</cp:revision>
  <dcterms:created xsi:type="dcterms:W3CDTF">2014-02-27T20:48:06Z</dcterms:created>
  <dcterms:modified xsi:type="dcterms:W3CDTF">2014-09-29T01:24:57Z</dcterms:modified>
</cp:coreProperties>
</file>